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2"/>
  </p:notesMasterIdLst>
  <p:sldIdLst>
    <p:sldId id="256" r:id="rId2"/>
    <p:sldId id="257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59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9" r:id="rId26"/>
    <p:sldId id="286" r:id="rId27"/>
    <p:sldId id="287" r:id="rId28"/>
    <p:sldId id="288" r:id="rId29"/>
    <p:sldId id="292" r:id="rId30"/>
    <p:sldId id="293" r:id="rId31"/>
    <p:sldId id="320" r:id="rId32"/>
    <p:sldId id="290" r:id="rId33"/>
    <p:sldId id="261" r:id="rId34"/>
    <p:sldId id="308" r:id="rId35"/>
    <p:sldId id="262" r:id="rId36"/>
    <p:sldId id="295" r:id="rId37"/>
    <p:sldId id="291" r:id="rId38"/>
    <p:sldId id="296" r:id="rId39"/>
    <p:sldId id="319" r:id="rId40"/>
    <p:sldId id="318" r:id="rId41"/>
    <p:sldId id="297" r:id="rId42"/>
    <p:sldId id="309" r:id="rId43"/>
    <p:sldId id="298" r:id="rId44"/>
    <p:sldId id="299" r:id="rId45"/>
    <p:sldId id="300" r:id="rId46"/>
    <p:sldId id="311" r:id="rId47"/>
    <p:sldId id="310" r:id="rId48"/>
    <p:sldId id="303" r:id="rId49"/>
    <p:sldId id="302" r:id="rId50"/>
    <p:sldId id="304" r:id="rId51"/>
    <p:sldId id="312" r:id="rId52"/>
    <p:sldId id="313" r:id="rId53"/>
    <p:sldId id="317" r:id="rId54"/>
    <p:sldId id="316" r:id="rId55"/>
    <p:sldId id="315" r:id="rId56"/>
    <p:sldId id="301" r:id="rId57"/>
    <p:sldId id="314" r:id="rId58"/>
    <p:sldId id="305" r:id="rId59"/>
    <p:sldId id="306" r:id="rId60"/>
    <p:sldId id="307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4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914260717410341E-2"/>
          <c:y val="0.1115277777777778"/>
          <c:w val="0.90408573928258973"/>
          <c:h val="0.776443205016039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Sheet1!$G$36:$G$45</c:f>
                <c:numCache>
                  <c:formatCode>General</c:formatCode>
                  <c:ptCount val="10"/>
                  <c:pt idx="0">
                    <c:v>5.6</c:v>
                  </c:pt>
                  <c:pt idx="1">
                    <c:v>6.4</c:v>
                  </c:pt>
                  <c:pt idx="2">
                    <c:v>14.8</c:v>
                  </c:pt>
                  <c:pt idx="3">
                    <c:v>9</c:v>
                  </c:pt>
                  <c:pt idx="4">
                    <c:v>20.6</c:v>
                  </c:pt>
                  <c:pt idx="5">
                    <c:v>15.799999999999997</c:v>
                  </c:pt>
                  <c:pt idx="6">
                    <c:v>13.400000000000006</c:v>
                  </c:pt>
                  <c:pt idx="7">
                    <c:v>29.599999999999994</c:v>
                  </c:pt>
                  <c:pt idx="8">
                    <c:v>28.399999999999977</c:v>
                  </c:pt>
                  <c:pt idx="9">
                    <c:v>104.60000000000002</c:v>
                  </c:pt>
                </c:numCache>
              </c:numRef>
            </c:plus>
            <c:minus>
              <c:numRef>
                <c:f>Sheet1!$F$36:$F$45</c:f>
                <c:numCache>
                  <c:formatCode>General</c:formatCode>
                  <c:ptCount val="10"/>
                  <c:pt idx="0">
                    <c:v>1.4</c:v>
                  </c:pt>
                  <c:pt idx="1">
                    <c:v>1.5999999999999996</c:v>
                  </c:pt>
                  <c:pt idx="2">
                    <c:v>5.1999999999999993</c:v>
                  </c:pt>
                  <c:pt idx="3">
                    <c:v>6</c:v>
                  </c:pt>
                  <c:pt idx="4">
                    <c:v>15.399999999999999</c:v>
                  </c:pt>
                  <c:pt idx="5">
                    <c:v>11.200000000000003</c:v>
                  </c:pt>
                  <c:pt idx="6">
                    <c:v>16.599999999999994</c:v>
                  </c:pt>
                  <c:pt idx="7">
                    <c:v>24.400000000000006</c:v>
                  </c:pt>
                  <c:pt idx="8">
                    <c:v>20.600000000000023</c:v>
                  </c:pt>
                  <c:pt idx="9">
                    <c:v>92.399999999999977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Sheet1!$A$36:$A$45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Sheet1!$E$36:$E$45</c:f>
              <c:numCache>
                <c:formatCode>General</c:formatCode>
                <c:ptCount val="10"/>
                <c:pt idx="0">
                  <c:v>3.4</c:v>
                </c:pt>
                <c:pt idx="1">
                  <c:v>5.6</c:v>
                </c:pt>
                <c:pt idx="2">
                  <c:v>12.2</c:v>
                </c:pt>
                <c:pt idx="3">
                  <c:v>21</c:v>
                </c:pt>
                <c:pt idx="4">
                  <c:v>47.4</c:v>
                </c:pt>
                <c:pt idx="5">
                  <c:v>61.2</c:v>
                </c:pt>
                <c:pt idx="6">
                  <c:v>96.6</c:v>
                </c:pt>
                <c:pt idx="7">
                  <c:v>166.4</c:v>
                </c:pt>
                <c:pt idx="8">
                  <c:v>359.6</c:v>
                </c:pt>
                <c:pt idx="9">
                  <c:v>509.4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Sheet1!$I$34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Sheet1!$N$36:$N$45</c:f>
                <c:numCache>
                  <c:formatCode>General</c:formatCode>
                  <c:ptCount val="10"/>
                  <c:pt idx="0">
                    <c:v>2</c:v>
                  </c:pt>
                  <c:pt idx="1">
                    <c:v>0.40000000000000036</c:v>
                  </c:pt>
                  <c:pt idx="2">
                    <c:v>35.4</c:v>
                  </c:pt>
                  <c:pt idx="3">
                    <c:v>46.6</c:v>
                  </c:pt>
                  <c:pt idx="4">
                    <c:v>53.6</c:v>
                  </c:pt>
                  <c:pt idx="5">
                    <c:v>58.8</c:v>
                  </c:pt>
                  <c:pt idx="6">
                    <c:v>71.599999999999994</c:v>
                  </c:pt>
                  <c:pt idx="7">
                    <c:v>78.8</c:v>
                  </c:pt>
                  <c:pt idx="8">
                    <c:v>10.600000000000001</c:v>
                  </c:pt>
                  <c:pt idx="9">
                    <c:v>126.4</c:v>
                  </c:pt>
                </c:numCache>
              </c:numRef>
            </c:plus>
            <c:minus>
              <c:numRef>
                <c:f>Sheet1!$M$36:$M$45</c:f>
                <c:numCache>
                  <c:formatCode>General</c:formatCode>
                  <c:ptCount val="10"/>
                  <c:pt idx="0">
                    <c:v>1</c:v>
                  </c:pt>
                  <c:pt idx="1">
                    <c:v>0.59999999999999964</c:v>
                  </c:pt>
                  <c:pt idx="2">
                    <c:v>40.6</c:v>
                  </c:pt>
                  <c:pt idx="3">
                    <c:v>31.4</c:v>
                  </c:pt>
                  <c:pt idx="4">
                    <c:v>36.4</c:v>
                  </c:pt>
                  <c:pt idx="5">
                    <c:v>31.200000000000003</c:v>
                  </c:pt>
                  <c:pt idx="6">
                    <c:v>34.4</c:v>
                  </c:pt>
                  <c:pt idx="7">
                    <c:v>44.2</c:v>
                  </c:pt>
                  <c:pt idx="8">
                    <c:v>10.399999999999999</c:v>
                  </c:pt>
                  <c:pt idx="9">
                    <c:v>34.599999999999994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Sheet1!$L$36:$L$45</c:f>
              <c:numCache>
                <c:formatCode>General</c:formatCode>
                <c:ptCount val="10"/>
                <c:pt idx="0">
                  <c:v>5</c:v>
                </c:pt>
                <c:pt idx="1">
                  <c:v>4.5999999999999996</c:v>
                </c:pt>
                <c:pt idx="2">
                  <c:v>44.6</c:v>
                </c:pt>
                <c:pt idx="3">
                  <c:v>37.4</c:v>
                </c:pt>
                <c:pt idx="4">
                  <c:v>49.4</c:v>
                </c:pt>
                <c:pt idx="5">
                  <c:v>44.2</c:v>
                </c:pt>
                <c:pt idx="6">
                  <c:v>49.4</c:v>
                </c:pt>
                <c:pt idx="7">
                  <c:v>64.2</c:v>
                </c:pt>
                <c:pt idx="8">
                  <c:v>37.4</c:v>
                </c:pt>
                <c:pt idx="9">
                  <c:v>70.599999999999994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4207152"/>
        <c:axId val="394207544"/>
      </c:lineChart>
      <c:catAx>
        <c:axId val="39420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07544"/>
        <c:crosses val="autoZero"/>
        <c:auto val="1"/>
        <c:lblAlgn val="ctr"/>
        <c:lblOffset val="100"/>
        <c:noMultiLvlLbl val="0"/>
      </c:catAx>
      <c:valAx>
        <c:axId val="394207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0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014455182786835"/>
          <c:y val="6.6024296891454573E-2"/>
          <c:w val="0.72031215682609406"/>
          <c:h val="0.24132176837270336"/>
        </c:manualLayout>
      </c:layout>
      <c:overlay val="0"/>
      <c:spPr>
        <a:solidFill>
          <a:schemeClr val="bg1"/>
        </a:solidFill>
        <a:ln>
          <a:solidFill>
            <a:schemeClr val="tx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653718285214348"/>
          <c:y val="6.4421341863517043E-2"/>
          <c:w val="0.85290726159230101"/>
          <c:h val="0.753882874015748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Sheet1!$G$4:$G$13</c:f>
                <c:numCache>
                  <c:formatCode>General</c:formatCode>
                  <c:ptCount val="10"/>
                  <c:pt idx="0">
                    <c:v>15.399999999999977</c:v>
                  </c:pt>
                  <c:pt idx="1">
                    <c:v>13.600000000000023</c:v>
                  </c:pt>
                  <c:pt idx="2">
                    <c:v>89.600000000000023</c:v>
                  </c:pt>
                  <c:pt idx="3">
                    <c:v>425</c:v>
                  </c:pt>
                  <c:pt idx="4">
                    <c:v>149.39999999999998</c:v>
                  </c:pt>
                  <c:pt idx="5">
                    <c:v>82.200000000000045</c:v>
                  </c:pt>
                  <c:pt idx="6">
                    <c:v>102.39999999999998</c:v>
                  </c:pt>
                  <c:pt idx="7">
                    <c:v>4.2000000000000455</c:v>
                  </c:pt>
                  <c:pt idx="8">
                    <c:v>77</c:v>
                  </c:pt>
                  <c:pt idx="9">
                    <c:v>130.20000000000005</c:v>
                  </c:pt>
                </c:numCache>
              </c:numRef>
            </c:plus>
            <c:minus>
              <c:numRef>
                <c:f>Sheet1!$F$4:$F$13</c:f>
                <c:numCache>
                  <c:formatCode>General</c:formatCode>
                  <c:ptCount val="10"/>
                  <c:pt idx="0">
                    <c:v>27.600000000000023</c:v>
                  </c:pt>
                  <c:pt idx="1">
                    <c:v>12.399999999999977</c:v>
                  </c:pt>
                  <c:pt idx="2">
                    <c:v>36.399999999999977</c:v>
                  </c:pt>
                  <c:pt idx="3">
                    <c:v>160</c:v>
                  </c:pt>
                  <c:pt idx="4">
                    <c:v>92.600000000000023</c:v>
                  </c:pt>
                  <c:pt idx="5">
                    <c:v>97.799999999999955</c:v>
                  </c:pt>
                  <c:pt idx="6">
                    <c:v>56.600000000000023</c:v>
                  </c:pt>
                  <c:pt idx="7">
                    <c:v>5.7999999999999545</c:v>
                  </c:pt>
                  <c:pt idx="8">
                    <c:v>135</c:v>
                  </c:pt>
                  <c:pt idx="9">
                    <c:v>95.799999999999955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Sheet1!$A$4:$A$13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Sheet1!$E$4:$E$13</c:f>
              <c:numCache>
                <c:formatCode>General</c:formatCode>
                <c:ptCount val="10"/>
                <c:pt idx="0">
                  <c:v>913.6</c:v>
                </c:pt>
                <c:pt idx="1">
                  <c:v>879.4</c:v>
                </c:pt>
                <c:pt idx="2">
                  <c:v>886.4</c:v>
                </c:pt>
                <c:pt idx="3">
                  <c:v>1014</c:v>
                </c:pt>
                <c:pt idx="4">
                  <c:v>987.6</c:v>
                </c:pt>
                <c:pt idx="5">
                  <c:v>930.8</c:v>
                </c:pt>
                <c:pt idx="6">
                  <c:v>859.6</c:v>
                </c:pt>
                <c:pt idx="7">
                  <c:v>995.8</c:v>
                </c:pt>
                <c:pt idx="8">
                  <c:v>1440</c:v>
                </c:pt>
                <c:pt idx="9">
                  <c:v>1578.8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Sheet1!$I$2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Sheet1!$N$4:$N$13</c:f>
                <c:numCache>
                  <c:formatCode>General</c:formatCode>
                  <c:ptCount val="10"/>
                  <c:pt idx="0">
                    <c:v>13.799999999999955</c:v>
                  </c:pt>
                  <c:pt idx="1">
                    <c:v>29.200000000000045</c:v>
                  </c:pt>
                  <c:pt idx="2">
                    <c:v>27.399999999999977</c:v>
                  </c:pt>
                  <c:pt idx="3">
                    <c:v>3.3999999999999773</c:v>
                  </c:pt>
                  <c:pt idx="4">
                    <c:v>134.79999999999995</c:v>
                  </c:pt>
                  <c:pt idx="5">
                    <c:v>119.40000000000009</c:v>
                  </c:pt>
                  <c:pt idx="6">
                    <c:v>126.20000000000005</c:v>
                  </c:pt>
                  <c:pt idx="7">
                    <c:v>67.200000000000045</c:v>
                  </c:pt>
                  <c:pt idx="8">
                    <c:v>98.400000000000091</c:v>
                  </c:pt>
                  <c:pt idx="9">
                    <c:v>30.200000000000045</c:v>
                  </c:pt>
                </c:numCache>
              </c:numRef>
            </c:plus>
            <c:minus>
              <c:numRef>
                <c:f>Sheet1!$M$4:$M$13</c:f>
                <c:numCache>
                  <c:formatCode>General</c:formatCode>
                  <c:ptCount val="10"/>
                  <c:pt idx="0">
                    <c:v>8.2000000000000455</c:v>
                  </c:pt>
                  <c:pt idx="1">
                    <c:v>14.799999999999955</c:v>
                  </c:pt>
                  <c:pt idx="2">
                    <c:v>18.600000000000023</c:v>
                  </c:pt>
                  <c:pt idx="3">
                    <c:v>5.6000000000000227</c:v>
                  </c:pt>
                  <c:pt idx="4">
                    <c:v>198.20000000000005</c:v>
                  </c:pt>
                  <c:pt idx="5">
                    <c:v>231.59999999999991</c:v>
                  </c:pt>
                  <c:pt idx="6">
                    <c:v>64.799999999999955</c:v>
                  </c:pt>
                  <c:pt idx="7">
                    <c:v>46.799999999999955</c:v>
                  </c:pt>
                  <c:pt idx="8">
                    <c:v>71.599999999999909</c:v>
                  </c:pt>
                  <c:pt idx="9">
                    <c:v>51.799999999999955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Sheet1!$L$4:$L$13</c:f>
              <c:numCache>
                <c:formatCode>General</c:formatCode>
                <c:ptCount val="10"/>
                <c:pt idx="0">
                  <c:v>927.2</c:v>
                </c:pt>
                <c:pt idx="1">
                  <c:v>890.8</c:v>
                </c:pt>
                <c:pt idx="2">
                  <c:v>856.6</c:v>
                </c:pt>
                <c:pt idx="3">
                  <c:v>836.6</c:v>
                </c:pt>
                <c:pt idx="4">
                  <c:v>1183.2</c:v>
                </c:pt>
                <c:pt idx="5">
                  <c:v>1277.5999999999999</c:v>
                </c:pt>
                <c:pt idx="6">
                  <c:v>1317.8</c:v>
                </c:pt>
                <c:pt idx="7">
                  <c:v>1232.8</c:v>
                </c:pt>
                <c:pt idx="8">
                  <c:v>1227.5999999999999</c:v>
                </c:pt>
                <c:pt idx="9">
                  <c:v>1196.8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94208720"/>
        <c:axId val="394209112"/>
        <c:extLst/>
      </c:lineChart>
      <c:catAx>
        <c:axId val="39420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09112"/>
        <c:crosses val="autoZero"/>
        <c:auto val="1"/>
        <c:lblAlgn val="ctr"/>
        <c:lblOffset val="100"/>
        <c:noMultiLvlLbl val="0"/>
      </c:catAx>
      <c:valAx>
        <c:axId val="394209112"/>
        <c:scaling>
          <c:orientation val="minMax"/>
          <c:max val="1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4208720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510FE-B5F3-4A1D-B797-68B3CCA41609}" type="datetimeFigureOut">
              <a:rPr lang="en-US" smtClean="0"/>
              <a:t>10/10/2014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F8A2D-B50B-40D2-88DF-AC5F607BE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from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00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a generalization of the Unix piping mechanism: instead of </a:t>
            </a:r>
            <a:r>
              <a:rPr lang="en-US" dirty="0" err="1" smtClean="0"/>
              <a:t>uni</a:t>
            </a:r>
            <a:r>
              <a:rPr lang="en-US" dirty="0" smtClean="0"/>
              <a:t>-dimensional (chain) pipelines, it provides two-dimensional pipelines.</a:t>
            </a:r>
            <a:r>
              <a:rPr lang="en-US" baseline="0" dirty="0" smtClean="0"/>
              <a:t> The unit is still a process connected by a point-to-point channel, but the processes are replicated.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83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possible schedule of a Dryad job using 2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84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Unix pipeline is generalized 3</a:t>
            </a:r>
            <a:r>
              <a:rPr lang="en-US" baseline="0" dirty="0" smtClean="0"/>
              <a:t>-ways:</a:t>
            </a:r>
          </a:p>
          <a:p>
            <a:pPr>
              <a:buFontTx/>
              <a:buChar char="-"/>
            </a:pPr>
            <a:r>
              <a:rPr lang="en-US" baseline="0" dirty="0" smtClean="0"/>
              <a:t>2D instead of 1D</a:t>
            </a:r>
          </a:p>
          <a:p>
            <a:pPr>
              <a:buFontTx/>
              <a:buChar char="-"/>
            </a:pPr>
            <a:r>
              <a:rPr lang="en-US" baseline="0" dirty="0" smtClean="0"/>
              <a:t> spans multiple machines</a:t>
            </a:r>
          </a:p>
          <a:p>
            <a:pPr>
              <a:buFontTx/>
              <a:buChar char="-"/>
            </a:pPr>
            <a:r>
              <a:rPr lang="en-US" baseline="0" dirty="0" smtClean="0"/>
              <a:t> resources are virtualized: you can run the same large job on many or few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77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basic Dryad</a:t>
            </a:r>
            <a:r>
              <a:rPr lang="en-US" baseline="0" dirty="0" smtClean="0"/>
              <a:t> terminology.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70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brain of a Dryad job is a centralized</a:t>
            </a:r>
            <a:r>
              <a:rPr lang="en-US" baseline="0" dirty="0" smtClean="0"/>
              <a:t> </a:t>
            </a:r>
            <a:r>
              <a:rPr lang="en-US" dirty="0" smtClean="0"/>
              <a:t>graph manager, which maintains a complete state of the job.</a:t>
            </a:r>
          </a:p>
          <a:p>
            <a:r>
              <a:rPr lang="en-US" dirty="0" smtClean="0"/>
              <a:t>The GM controls the processes running</a:t>
            </a:r>
            <a:r>
              <a:rPr lang="en-US" baseline="0" dirty="0" smtClean="0"/>
              <a:t> on a cluster, but never exchanges data with them.</a:t>
            </a:r>
          </a:p>
          <a:p>
            <a:r>
              <a:rPr lang="en-US" baseline="0" dirty="0" smtClean="0"/>
              <a:t>(The data plane is completely separated from the control plane.)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645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Computation Staging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22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adds a wealth of features on top of plain</a:t>
            </a:r>
            <a:r>
              <a:rPr lang="en-US" baseline="0" dirty="0" smtClean="0"/>
              <a:t> Dryad.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96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Integrated Query is an extension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which allows one to write declarative computations on collections (green part).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38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translates LINQ programs into Dryad computations:</a:t>
            </a:r>
          </a:p>
          <a:p>
            <a:pPr rtl="0"/>
            <a:r>
              <a:rPr lang="en-US" dirty="0" smtClean="0"/>
              <a:t>- C# and LINQ data objects become distributed partitioned files. </a:t>
            </a:r>
          </a:p>
          <a:p>
            <a:pPr rtl="0"/>
            <a:r>
              <a:rPr lang="en-US" dirty="0" smtClean="0"/>
              <a:t>- LINQ queries become distributed Dryad jobs. </a:t>
            </a:r>
          </a:p>
          <a:p>
            <a:pPr rtl="0"/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C# methods become code running on the vertices of a Dryad job.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20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28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image from Google Books.</a:t>
            </a:r>
          </a:p>
          <a:p>
            <a:r>
              <a:rPr lang="en-US" dirty="0" smtClean="0"/>
              <a:t>Right</a:t>
            </a:r>
            <a:r>
              <a:rPr lang="en-US" baseline="0" dirty="0" smtClean="0"/>
              <a:t> image from Wikipedia.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56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114C7-3239-4DC6-B7D3-37922C9E600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0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image from Wikipedia.</a:t>
            </a:r>
          </a:p>
          <a:p>
            <a:r>
              <a:rPr lang="en-US" dirty="0" smtClean="0"/>
              <a:t>Right image from</a:t>
            </a:r>
            <a:r>
              <a:rPr lang="en-US" baseline="0" dirty="0" smtClean="0"/>
              <a:t> Nature.com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79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Wikipedia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36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sdss3.org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04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noaa.gov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26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image from Opte.org</a:t>
            </a:r>
          </a:p>
          <a:p>
            <a:r>
              <a:rPr lang="en-US" dirty="0" smtClean="0"/>
              <a:t>Right</a:t>
            </a:r>
            <a:r>
              <a:rPr lang="en-US" baseline="0" dirty="0" smtClean="0"/>
              <a:t> image from facebook.com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22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optimized for: throughput,</a:t>
            </a:r>
            <a:r>
              <a:rPr lang="en-US" baseline="0" dirty="0" smtClean="0"/>
              <a:t> data-parallel computation, in a private data-center.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88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same way as the Unix shell does not understand the pipeline running on top, but manages its execution (i.e., killing processes when one</a:t>
            </a:r>
            <a:r>
              <a:rPr lang="en-US" baseline="0" dirty="0" smtClean="0"/>
              <a:t> exits), Dryad does not understand the job running on 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52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88DC-F14B-4D8F-868F-3C217D03204D}" type="datetime1">
              <a:rPr lang="en-US" smtClean="0"/>
              <a:t>10/10/2014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0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0C13-508B-4CF7-91C2-66479006263F}" type="datetime1">
              <a:rPr lang="en-US" smtClean="0"/>
              <a:t>10/10/2014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E2E6-418F-499D-BFDA-348939C7952A}" type="datetime1">
              <a:rPr lang="en-US" smtClean="0"/>
              <a:t>10/10/2014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B2B81-274B-4341-B105-85C2792906AA}" type="datetime1">
              <a:rPr lang="en-US" smtClean="0"/>
              <a:t>10/10/2014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8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EC7C3-F43B-4D29-96D4-8400017DDA9A}" type="datetime1">
              <a:rPr lang="en-US" smtClean="0"/>
              <a:t>10/10/2014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A4D3A-10D2-427B-9598-30AFFFE18E1C}" type="datetime1">
              <a:rPr lang="en-US" smtClean="0"/>
              <a:t>10/10/2014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1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A4BE-159C-4475-A8C5-7B3513AE09B1}" type="datetime1">
              <a:rPr lang="en-US" smtClean="0"/>
              <a:t>10/10/2014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5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85F1-B279-4CB1-A294-919C3DDED7AA}" type="datetime1">
              <a:rPr lang="en-US" smtClean="0"/>
              <a:t>10/10/2014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4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38A7D-81FD-45A8-B9AD-72B9613193A7}" type="datetime1">
              <a:rPr lang="en-US" smtClean="0"/>
              <a:t>10/10/2014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6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9585-C259-49BA-A263-C2B8AB963B35}" type="datetime1">
              <a:rPr lang="en-US" smtClean="0"/>
              <a:t>10/10/2014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DC41-D984-4EC7-9C8C-88837626F796}" type="datetime1">
              <a:rPr lang="en-US" smtClean="0"/>
              <a:t>10/10/2014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BF703-C07D-43BB-A7E4-D96D8B262CD1}" type="datetime1">
              <a:rPr lang="en-US" smtClean="0"/>
              <a:t>10/10/2014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1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image" Target="../media/image15.jpeg"/><Relationship Id="rId7" Type="http://schemas.openxmlformats.org/officeDocument/2006/relationships/image" Target="../media/image18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wmf"/><Relationship Id="rId11" Type="http://schemas.openxmlformats.org/officeDocument/2006/relationships/image" Target="../media/image22.wmf"/><Relationship Id="rId5" Type="http://schemas.microsoft.com/office/2007/relationships/hdphoto" Target="../media/hdphoto1.wdp"/><Relationship Id="rId10" Type="http://schemas.openxmlformats.org/officeDocument/2006/relationships/image" Target="../media/image21.wmf"/><Relationship Id="rId4" Type="http://schemas.openxmlformats.org/officeDocument/2006/relationships/image" Target="../media/image16.png"/><Relationship Id="rId9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1620837"/>
          </a:xfrm>
        </p:spPr>
        <p:txBody>
          <a:bodyPr>
            <a:normAutofit/>
          </a:bodyPr>
          <a:lstStyle/>
          <a:p>
            <a:r>
              <a:rPr lang="en-US" dirty="0" smtClean="0"/>
              <a:t>Big Data </a:t>
            </a:r>
            <a:r>
              <a:rPr lang="en-US" dirty="0"/>
              <a:t>Platforms 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Mihai Budiu</a:t>
            </a:r>
          </a:p>
          <a:p>
            <a:endParaRPr lang="en-US" sz="3200" dirty="0"/>
          </a:p>
          <a:p>
            <a:r>
              <a:rPr lang="en-US" sz="3200" dirty="0" smtClean="0"/>
              <a:t>                  , </a:t>
            </a:r>
            <a:r>
              <a:rPr lang="en-US" sz="3200" dirty="0" smtClean="0"/>
              <a:t>Oct 6 2014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4379120"/>
            <a:ext cx="1114424" cy="111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3" name="Picture 27" descr="C:\Users\mbudiu\AppData\Local\Microsoft\Windows\Temporary Internet Files\Content.IE5\4RTJG1K4\MC9002390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448" y="5257800"/>
            <a:ext cx="771152" cy="6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10</a:t>
            </a:fld>
            <a:endParaRPr lang="en-US"/>
          </a:p>
        </p:txBody>
      </p:sp>
      <p:pic>
        <p:nvPicPr>
          <p:cNvPr id="4098" name="Picture 2" descr="C:\Users\mbudiu\AppData\Local\Microsoft\Windows\Temporary Internet Files\Content.IE5\2GJ666VQ\MP900411694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676400"/>
            <a:ext cx="6513583" cy="434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mbudiu\AppData\Local\Microsoft\Windows\Temporary Internet Files\Content.IE5\E9CM70IO\MP900430526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00" b="100000" l="9836" r="93443">
                        <a14:foregroundMark x1="62842" y1="96400" x2="62842" y2="96400"/>
                        <a14:foregroundMark x1="76503" y1="97200" x2="76503" y2="9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977437"/>
            <a:ext cx="762000" cy="103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mbudiu\AppData\Local\Microsoft\Windows\Temporary Internet Files\Content.IE5\2TXM5NTJ\MC900318280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5" y="2146244"/>
            <a:ext cx="1831543" cy="102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mbudiu\AppData\Local\Microsoft\Windows\Temporary Internet Files\Content.IE5\2GJ666VQ\MC900318258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05000"/>
            <a:ext cx="2092106" cy="106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mbudiu\AppData\Local\Microsoft\Windows\Temporary Internet Files\Content.IE5\002IN0QG\MC900412506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778613"/>
            <a:ext cx="1286948" cy="91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mbudiu\AppData\Local\Microsoft\Windows\Temporary Internet Files\Content.IE5\E9CM70IO\MP900390176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904016"/>
            <a:ext cx="1046053" cy="74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mbudiu\AppData\Local\Microsoft\Windows\Temporary Internet Files\Content.IE5\E9CM70IO\MC900090243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14154"/>
            <a:ext cx="1136965" cy="116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mbudiu\AppData\Local\Microsoft\Windows\Temporary Internet Files\Content.IE5\2GJ666VQ\MC900320168[1].wm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96" y="2967533"/>
            <a:ext cx="1293314" cy="10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5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Computers</a:t>
            </a:r>
            <a:endParaRPr lang="en-US" dirty="0"/>
          </a:p>
        </p:txBody>
      </p:sp>
      <p:pic>
        <p:nvPicPr>
          <p:cNvPr id="11266" name="Picture 2" descr="http://www.microsoft.com/presspass/images/features/2010/07-14Datacenter_lg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398" y="1600200"/>
            <a:ext cx="6311204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11</a:t>
            </a:fld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2743200" y="4044462"/>
            <a:ext cx="2057402" cy="160433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1808668" y="4225606"/>
            <a:ext cx="2991932" cy="1423186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428534" y="3991708"/>
            <a:ext cx="1372066" cy="165708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3657600" y="3956703"/>
            <a:ext cx="1143000" cy="169209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777241" y="3956703"/>
            <a:ext cx="1023360" cy="1692088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016523" y="3922520"/>
            <a:ext cx="784078" cy="172627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896882" y="3922520"/>
            <a:ext cx="903718" cy="172627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161944" y="4033615"/>
            <a:ext cx="1638656" cy="1615176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5006411" y="4191000"/>
            <a:ext cx="1371600" cy="149316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006411" y="4374239"/>
            <a:ext cx="2209800" cy="130992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006411" y="4114800"/>
            <a:ext cx="1013389" cy="156936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006411" y="4044462"/>
            <a:ext cx="708589" cy="1639699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06411" y="4026877"/>
            <a:ext cx="497574" cy="1657284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06411" y="4000500"/>
            <a:ext cx="268974" cy="168366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006411" y="3991708"/>
            <a:ext cx="356897" cy="1692453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06411" y="4018085"/>
            <a:ext cx="189843" cy="1666076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6" descr="C:\Users\mbudiu\AppData\Local\Microsoft\Windows\Temporary Internet Files\Content.IE5\0W1FB6JX\MMj01781240000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3267" y="4648200"/>
            <a:ext cx="1735016" cy="17634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936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dirty="0" smtClean="0"/>
              <a:t>Dryad: A distributed runtime</a:t>
            </a:r>
          </a:p>
          <a:p>
            <a:r>
              <a:rPr lang="en-US" dirty="0" smtClean="0"/>
              <a:t>DryadLINQ: A compiler for Dryad</a:t>
            </a:r>
          </a:p>
          <a:p>
            <a:r>
              <a:rPr lang="en-US" dirty="0" smtClean="0"/>
              <a:t>Tools and applications</a:t>
            </a:r>
          </a:p>
          <a:p>
            <a:r>
              <a:rPr lang="en-US" dirty="0" smtClean="0"/>
              <a:t>Sketch: A billion-row spreadsheet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0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Space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19200" y="5943600"/>
            <a:ext cx="5715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-838200" y="3810000"/>
            <a:ext cx="3962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8800" y="6096000"/>
            <a:ext cx="129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</a:t>
            </a:r>
          </a:p>
          <a:p>
            <a:r>
              <a:rPr lang="en-US" dirty="0" smtClean="0"/>
              <a:t>(batch)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3000" y="6096000"/>
            <a:ext cx="1319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Latency</a:t>
            </a:r>
          </a:p>
          <a:p>
            <a:r>
              <a:rPr lang="en-US" dirty="0" smtClean="0"/>
              <a:t>(interactive)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205740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1139" y="5221069"/>
            <a:ext cx="78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pPr algn="ctr"/>
            <a:r>
              <a:rPr lang="en-US" dirty="0" smtClean="0"/>
              <a:t>center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95400" y="3886200"/>
            <a:ext cx="2057400" cy="1828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27393" y="3293755"/>
            <a:ext cx="87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Data-</a:t>
            </a:r>
          </a:p>
          <a:p>
            <a:pPr algn="ctr"/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4495800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6438900" y="4000500"/>
            <a:ext cx="1905000" cy="18288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000" y="3886200"/>
            <a:ext cx="4953000" cy="76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0400" y="3810000"/>
            <a:ext cx="838200" cy="5334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Dryad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76600" y="38862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86400" y="52578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39000" y="13716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52600" y="5257800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254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Transaction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76600" y="3328413"/>
            <a:ext cx="838200" cy="5334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Sketch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13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435" y="1524245"/>
            <a:ext cx="5945145" cy="4351338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Eurosys</a:t>
            </a:r>
            <a:r>
              <a:rPr lang="en-US" sz="3200" dirty="0" smtClean="0"/>
              <a:t> 2007</a:t>
            </a:r>
          </a:p>
          <a:p>
            <a:r>
              <a:rPr lang="en-US" sz="3200" dirty="0" smtClean="0"/>
              <a:t>Continuously deployed in </a:t>
            </a:r>
            <a:br>
              <a:rPr lang="en-US" sz="3200" dirty="0" smtClean="0"/>
            </a:br>
            <a:r>
              <a:rPr lang="en-US" sz="3200" dirty="0" smtClean="0"/>
              <a:t>Microsoft since 2006</a:t>
            </a:r>
          </a:p>
          <a:p>
            <a:r>
              <a:rPr lang="en-US" sz="3200" dirty="0" smtClean="0"/>
              <a:t>Execution engine of Bing analytics</a:t>
            </a:r>
          </a:p>
          <a:p>
            <a:r>
              <a:rPr lang="en-US" sz="3200" dirty="0" smtClean="0"/>
              <a:t>&gt; 10</a:t>
            </a:r>
            <a:r>
              <a:rPr lang="en-US" sz="3200" baseline="30000" dirty="0" smtClean="0"/>
              <a:t>5 </a:t>
            </a:r>
            <a:r>
              <a:rPr lang="en-US" sz="3200" dirty="0" smtClean="0"/>
              <a:t>machines</a:t>
            </a:r>
          </a:p>
          <a:p>
            <a:r>
              <a:rPr lang="en-US" sz="3200" dirty="0" smtClean="0"/>
              <a:t>Many PB of data analyzed daily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 descr="http://upload.wikimedia.org/wikipedia/commons/0/0f/Dryad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030" y="762000"/>
            <a:ext cx="209677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73867" y="5709138"/>
            <a:ext cx="1891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Dryad painting by </a:t>
            </a:r>
            <a:br>
              <a:rPr lang="en-US" dirty="0" smtClean="0"/>
            </a:br>
            <a:r>
              <a:rPr lang="en-US" dirty="0" smtClean="0"/>
              <a:t>Evelyn de Morgan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7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= Execution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2286000"/>
            <a:ext cx="44958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Job (application)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09600" y="3200400"/>
            <a:ext cx="44958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Dryad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609600" y="4114800"/>
            <a:ext cx="44958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Cluster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781800" y="2286000"/>
            <a:ext cx="17526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Pipeline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3200400"/>
            <a:ext cx="17526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Shell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781800" y="4114800"/>
            <a:ext cx="17526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Machine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2743200"/>
            <a:ext cx="99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≈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4084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142"/>
          <p:cNvSpPr/>
          <p:nvPr/>
        </p:nvSpPr>
        <p:spPr>
          <a:xfrm>
            <a:off x="152400" y="3429000"/>
            <a:ext cx="8839200" cy="3276600"/>
          </a:xfrm>
          <a:prstGeom prst="roundRect">
            <a:avLst>
              <a:gd name="adj" fmla="val 1119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52400" y="990600"/>
            <a:ext cx="8839200" cy="2362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2-D 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754563"/>
          </a:xfrm>
        </p:spPr>
        <p:txBody>
          <a:bodyPr/>
          <a:lstStyle/>
          <a:p>
            <a:r>
              <a:rPr lang="en-US" dirty="0" smtClean="0"/>
              <a:t>Unix Pipes: 1-D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grep</a:t>
            </a:r>
            <a:r>
              <a:rPr lang="en-US" dirty="0" smtClean="0"/>
              <a:t> |  </a:t>
            </a:r>
            <a:r>
              <a:rPr lang="en-US" dirty="0" err="1" smtClean="0"/>
              <a:t>sed</a:t>
            </a:r>
            <a:r>
              <a:rPr lang="en-US" dirty="0" smtClean="0"/>
              <a:t>  | sort | </a:t>
            </a:r>
            <a:r>
              <a:rPr lang="en-US" dirty="0" err="1" smtClean="0"/>
              <a:t>awk</a:t>
            </a:r>
            <a:r>
              <a:rPr lang="en-US" dirty="0" smtClean="0"/>
              <a:t> |  </a:t>
            </a:r>
            <a:r>
              <a:rPr lang="en-US" dirty="0" err="1" smtClean="0"/>
              <a:t>perl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Dryad: 2-D</a:t>
            </a:r>
          </a:p>
          <a:p>
            <a:pPr>
              <a:buNone/>
            </a:pPr>
            <a:r>
              <a:rPr lang="en-US" dirty="0" smtClean="0"/>
              <a:t>	 grep</a:t>
            </a:r>
            <a:r>
              <a:rPr lang="en-US" baseline="30000" dirty="0" smtClean="0"/>
              <a:t>1000</a:t>
            </a:r>
            <a:r>
              <a:rPr lang="en-US" dirty="0" smtClean="0"/>
              <a:t> |  sed</a:t>
            </a:r>
            <a:r>
              <a:rPr lang="en-US" baseline="30000" dirty="0" smtClean="0"/>
              <a:t>500</a:t>
            </a:r>
            <a:r>
              <a:rPr lang="en-US" dirty="0" smtClean="0"/>
              <a:t>  | sort</a:t>
            </a:r>
            <a:r>
              <a:rPr lang="en-US" baseline="30000" dirty="0" smtClean="0"/>
              <a:t>1000 </a:t>
            </a:r>
            <a:r>
              <a:rPr lang="en-US" dirty="0" smtClean="0"/>
              <a:t>| awk</a:t>
            </a:r>
            <a:r>
              <a:rPr lang="en-US" baseline="30000" dirty="0" smtClean="0"/>
              <a:t>500</a:t>
            </a:r>
            <a:r>
              <a:rPr lang="en-US" dirty="0" smtClean="0"/>
              <a:t> |  perl</a:t>
            </a:r>
            <a:r>
              <a:rPr lang="en-US" baseline="30000" dirty="0" smtClean="0"/>
              <a:t>50</a:t>
            </a:r>
          </a:p>
          <a:p>
            <a:endParaRPr lang="en-US" dirty="0" smtClean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47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90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57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8674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098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528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96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264024" y="4542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404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464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988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2838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  <a:endCxn id="35" idx="1"/>
          </p:cNvCxnSpPr>
          <p:nvPr/>
        </p:nvCxnSpPr>
        <p:spPr>
          <a:xfrm>
            <a:off x="2026024" y="4809341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6" idx="1"/>
          </p:cNvCxnSpPr>
          <p:nvPr/>
        </p:nvCxnSpPr>
        <p:spPr>
          <a:xfrm flipV="1">
            <a:off x="3702424" y="4885541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6" idx="3"/>
            <a:endCxn id="61" idx="1"/>
          </p:cNvCxnSpPr>
          <p:nvPr/>
        </p:nvCxnSpPr>
        <p:spPr>
          <a:xfrm>
            <a:off x="5226424" y="4885541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38" idx="1"/>
          </p:cNvCxnSpPr>
          <p:nvPr/>
        </p:nvCxnSpPr>
        <p:spPr>
          <a:xfrm>
            <a:off x="6750424" y="4885541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264024" y="5380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264024" y="6034256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940424" y="5761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464424" y="5457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464424" y="6066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988424" y="5685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53" idx="3"/>
            <a:endCxn id="55" idx="1"/>
          </p:cNvCxnSpPr>
          <p:nvPr/>
        </p:nvCxnSpPr>
        <p:spPr>
          <a:xfrm>
            <a:off x="2026024" y="5647541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4" idx="3"/>
            <a:endCxn id="55" idx="1"/>
          </p:cNvCxnSpPr>
          <p:nvPr/>
        </p:nvCxnSpPr>
        <p:spPr>
          <a:xfrm flipV="1">
            <a:off x="2026024" y="6028541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3"/>
            <a:endCxn id="59" idx="1"/>
          </p:cNvCxnSpPr>
          <p:nvPr/>
        </p:nvCxnSpPr>
        <p:spPr>
          <a:xfrm flipV="1">
            <a:off x="3702424" y="57237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5" idx="3"/>
            <a:endCxn id="60" idx="1"/>
          </p:cNvCxnSpPr>
          <p:nvPr/>
        </p:nvCxnSpPr>
        <p:spPr>
          <a:xfrm>
            <a:off x="3702424" y="60285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0" idx="3"/>
            <a:endCxn id="61" idx="1"/>
          </p:cNvCxnSpPr>
          <p:nvPr/>
        </p:nvCxnSpPr>
        <p:spPr>
          <a:xfrm flipV="1">
            <a:off x="5226424" y="5952341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1" idx="1"/>
          </p:cNvCxnSpPr>
          <p:nvPr/>
        </p:nvCxnSpPr>
        <p:spPr>
          <a:xfrm>
            <a:off x="5226424" y="5723741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629400" y="2661509"/>
            <a:ext cx="506506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918139" y="2661509"/>
            <a:ext cx="529661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8" idx="3"/>
            <a:endCxn id="34" idx="1"/>
          </p:cNvCxnSpPr>
          <p:nvPr/>
        </p:nvCxnSpPr>
        <p:spPr>
          <a:xfrm>
            <a:off x="868834" y="4809341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9" idx="3"/>
            <a:endCxn id="53" idx="1"/>
          </p:cNvCxnSpPr>
          <p:nvPr/>
        </p:nvCxnSpPr>
        <p:spPr>
          <a:xfrm flipV="1">
            <a:off x="841939" y="5647541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20" idx="3"/>
          </p:cNvCxnSpPr>
          <p:nvPr/>
        </p:nvCxnSpPr>
        <p:spPr>
          <a:xfrm flipV="1">
            <a:off x="841940" y="6301750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6" idx="3"/>
            <a:endCxn id="37" idx="1"/>
          </p:cNvCxnSpPr>
          <p:nvPr/>
        </p:nvCxnSpPr>
        <p:spPr>
          <a:xfrm>
            <a:off x="5226424" y="4885541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9" idx="3"/>
            <a:endCxn id="37" idx="1"/>
          </p:cNvCxnSpPr>
          <p:nvPr/>
        </p:nvCxnSpPr>
        <p:spPr>
          <a:xfrm flipV="1">
            <a:off x="5226424" y="4885541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0" idx="3"/>
            <a:endCxn id="37" idx="1"/>
          </p:cNvCxnSpPr>
          <p:nvPr/>
        </p:nvCxnSpPr>
        <p:spPr>
          <a:xfrm flipV="1">
            <a:off x="5226424" y="4885541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1" idx="3"/>
            <a:endCxn id="38" idx="1"/>
          </p:cNvCxnSpPr>
          <p:nvPr/>
        </p:nvCxnSpPr>
        <p:spPr>
          <a:xfrm flipV="1">
            <a:off x="6750424" y="5342741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38" idx="3"/>
            <a:endCxn id="121" idx="1"/>
          </p:cNvCxnSpPr>
          <p:nvPr/>
        </p:nvCxnSpPr>
        <p:spPr>
          <a:xfrm>
            <a:off x="8045824" y="5342741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5906" y="2362200"/>
            <a:ext cx="613339" cy="621030"/>
          </a:xfrm>
          <a:prstGeom prst="rect">
            <a:avLst/>
          </a:prstGeom>
          <a:noFill/>
        </p:spPr>
      </p:pic>
      <p:pic>
        <p:nvPicPr>
          <p:cNvPr id="11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62200"/>
            <a:ext cx="613339" cy="621030"/>
          </a:xfrm>
          <a:prstGeom prst="rect">
            <a:avLst/>
          </a:prstGeom>
          <a:noFill/>
        </p:spPr>
      </p:pic>
      <p:pic>
        <p:nvPicPr>
          <p:cNvPr id="11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4498826"/>
            <a:ext cx="613339" cy="621030"/>
          </a:xfrm>
          <a:prstGeom prst="rect">
            <a:avLst/>
          </a:prstGeom>
          <a:noFill/>
        </p:spPr>
      </p:pic>
      <p:pic>
        <p:nvPicPr>
          <p:cNvPr id="11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45991"/>
            <a:ext cx="613339" cy="621030"/>
          </a:xfrm>
          <a:prstGeom prst="rect">
            <a:avLst/>
          </a:prstGeom>
          <a:noFill/>
        </p:spPr>
      </p:pic>
      <p:pic>
        <p:nvPicPr>
          <p:cNvPr id="12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6008370"/>
            <a:ext cx="613339" cy="621030"/>
          </a:xfrm>
          <a:prstGeom prst="rect">
            <a:avLst/>
          </a:prstGeom>
          <a:noFill/>
        </p:spPr>
      </p:pic>
      <p:pic>
        <p:nvPicPr>
          <p:cNvPr id="12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5035699"/>
            <a:ext cx="613339" cy="621030"/>
          </a:xfrm>
          <a:prstGeom prst="rect">
            <a:avLst/>
          </a:prstGeom>
          <a:noFill/>
        </p:spPr>
      </p:pic>
      <p:pic>
        <p:nvPicPr>
          <p:cNvPr id="5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69635" y="5779770"/>
            <a:ext cx="613339" cy="621030"/>
          </a:xfrm>
          <a:prstGeom prst="rect">
            <a:avLst/>
          </a:prstGeom>
          <a:noFill/>
        </p:spPr>
      </p:pic>
      <p:cxnSp>
        <p:nvCxnSpPr>
          <p:cNvPr id="57" name="Straight Arrow Connector 56"/>
          <p:cNvCxnSpPr>
            <a:stCxn id="61" idx="3"/>
            <a:endCxn id="56" idx="1"/>
          </p:cNvCxnSpPr>
          <p:nvPr/>
        </p:nvCxnSpPr>
        <p:spPr>
          <a:xfrm>
            <a:off x="6750424" y="5952341"/>
            <a:ext cx="1619211" cy="1379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99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3" grpId="0" animBg="1"/>
      <p:bldP spid="54" grpId="0" animBg="1"/>
      <p:bldP spid="55" grpId="0" animBg="1"/>
      <p:bldP spid="59" grpId="0" animBg="1"/>
      <p:bldP spid="60" grpId="0" animBg="1"/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64024" y="4735830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26024" y="4730115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3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39" name="Straight Arrow Connector 38"/>
          <p:cNvCxnSpPr>
            <a:endCxn id="38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31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194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1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800600"/>
            <a:ext cx="281940" cy="487680"/>
          </a:xfrm>
          <a:prstGeom prst="rect">
            <a:avLst/>
          </a:prstGeom>
          <a:noFill/>
        </p:spPr>
      </p:pic>
      <p:pic>
        <p:nvPicPr>
          <p:cNvPr id="4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42" name="Straight Arrow Connector 41"/>
          <p:cNvCxnSpPr>
            <a:endCxn id="40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0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196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352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43" name="Straight Arrow Connector 42"/>
          <p:cNvCxnSpPr>
            <a:endCxn id="41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530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9106"/>
            <a:ext cx="7886700" cy="1325563"/>
          </a:xfrm>
        </p:spPr>
        <p:txBody>
          <a:bodyPr/>
          <a:lstStyle/>
          <a:p>
            <a:r>
              <a:rPr lang="en-US" dirty="0" smtClean="0"/>
              <a:t>My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50" y="1209674"/>
            <a:ext cx="8877300" cy="5425211"/>
          </a:xfrm>
        </p:spPr>
        <p:txBody>
          <a:bodyPr>
            <a:normAutofit/>
          </a:bodyPr>
          <a:lstStyle/>
          <a:p>
            <a:r>
              <a:rPr lang="en-US" dirty="0" smtClean="0"/>
              <a:t>Ph.D. from Carnegie Mellon, 2003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ardware synthesis</a:t>
            </a:r>
          </a:p>
          <a:p>
            <a:pPr lvl="1"/>
            <a:r>
              <a:rPr lang="en-US" dirty="0" smtClean="0"/>
              <a:t>Reconfigurable hardware</a:t>
            </a:r>
          </a:p>
          <a:p>
            <a:pPr lvl="1"/>
            <a:r>
              <a:rPr lang="en-US" dirty="0" smtClean="0"/>
              <a:t>Compilers and computer architecture</a:t>
            </a:r>
          </a:p>
          <a:p>
            <a:r>
              <a:rPr lang="en-US" dirty="0" smtClean="0"/>
              <a:t>Researcher at Microsoft Research Silicon Valley 2004-2014</a:t>
            </a:r>
          </a:p>
          <a:p>
            <a:pPr lvl="1"/>
            <a:r>
              <a:rPr lang="en-US" dirty="0" smtClean="0"/>
              <a:t>Computer security</a:t>
            </a:r>
          </a:p>
          <a:p>
            <a:pPr lvl="1"/>
            <a:r>
              <a:rPr lang="en-US" dirty="0" smtClean="0"/>
              <a:t>Cloud computing infrastructure: </a:t>
            </a:r>
          </a:p>
          <a:p>
            <a:pPr lvl="2"/>
            <a:r>
              <a:rPr lang="en-US" dirty="0" smtClean="0"/>
              <a:t>distributed computation platforms </a:t>
            </a:r>
          </a:p>
          <a:p>
            <a:pPr lvl="2"/>
            <a:r>
              <a:rPr lang="en-US" dirty="0" smtClean="0"/>
              <a:t>monitoring and debugging</a:t>
            </a:r>
          </a:p>
          <a:p>
            <a:pPr lvl="2"/>
            <a:r>
              <a:rPr lang="en-US" dirty="0" smtClean="0"/>
              <a:t>performance analysis</a:t>
            </a:r>
          </a:p>
          <a:p>
            <a:pPr lvl="1"/>
            <a:r>
              <a:rPr lang="en-US" dirty="0" smtClean="0"/>
              <a:t>Big data analysis and visualization </a:t>
            </a:r>
          </a:p>
          <a:p>
            <a:pPr lvl="1"/>
            <a:r>
              <a:rPr lang="en-US" dirty="0" smtClean="0"/>
              <a:t>Large scale machine learning </a:t>
            </a:r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528" y="201606"/>
            <a:ext cx="1693772" cy="201613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6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9624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  <p:pic>
        <p:nvPicPr>
          <p:cNvPr id="4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46" name="Straight Arrow Connector 45"/>
          <p:cNvCxnSpPr>
            <a:endCxn id="45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40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5929"/>
            <a:ext cx="7886700" cy="1325563"/>
          </a:xfrm>
        </p:spPr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  <p:pic>
        <p:nvPicPr>
          <p:cNvPr id="4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495800"/>
            <a:ext cx="481434" cy="468630"/>
          </a:xfrm>
          <a:prstGeom prst="rect">
            <a:avLst/>
          </a:prstGeom>
          <a:noFill/>
        </p:spPr>
      </p:pic>
      <p:pic>
        <p:nvPicPr>
          <p:cNvPr id="46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800600"/>
            <a:ext cx="281940" cy="48768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2895600" y="1219200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2D DAG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multi-machine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virtualized</a:t>
            </a:r>
            <a:endParaRPr lang="en-US" sz="3200" dirty="0"/>
          </a:p>
        </p:txBody>
      </p:sp>
      <p:pic>
        <p:nvPicPr>
          <p:cNvPr id="4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49" name="Straight Arrow Connector 48"/>
          <p:cNvCxnSpPr>
            <a:endCxn id="48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99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191000" y="2514600"/>
            <a:ext cx="1219200" cy="3429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Job Structure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19600" y="31242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perl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026024" y="3510915"/>
            <a:ext cx="916352" cy="671786"/>
          </a:xfrm>
          <a:prstGeom prst="curvedConnector3">
            <a:avLst>
              <a:gd name="adj1" fmla="val 361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390900"/>
            <a:ext cx="717176" cy="653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181600" y="3390900"/>
            <a:ext cx="806824" cy="12630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19600" y="4038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19600" y="4800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305300"/>
            <a:ext cx="717176" cy="4248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17176" cy="337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181600" y="4653915"/>
            <a:ext cx="806824" cy="4133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181600" y="4305300"/>
            <a:ext cx="806824" cy="3486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181600" y="3390900"/>
            <a:ext cx="806824" cy="196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181600" y="3587115"/>
            <a:ext cx="806824" cy="718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181600" y="3587115"/>
            <a:ext cx="806824" cy="1480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76200" y="2209800"/>
            <a:ext cx="947695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Input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447800" y="5638800"/>
            <a:ext cx="1802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Vertices </a:t>
            </a:r>
            <a:br>
              <a:rPr lang="en-US" sz="2800" i="1" dirty="0" smtClean="0"/>
            </a:br>
            <a:r>
              <a:rPr lang="en-US" sz="2800" i="1" dirty="0" smtClean="0"/>
              <a:t>(processes)</a:t>
            </a:r>
            <a:endParaRPr lang="en-US" sz="2800" i="1" dirty="0"/>
          </a:p>
        </p:txBody>
      </p:sp>
      <p:cxnSp>
        <p:nvCxnSpPr>
          <p:cNvPr id="50" name="Straight Arrow Connector 49"/>
          <p:cNvCxnSpPr>
            <a:stCxn id="49" idx="0"/>
            <a:endCxn id="15" idx="2"/>
          </p:cNvCxnSpPr>
          <p:nvPr/>
        </p:nvCxnSpPr>
        <p:spPr>
          <a:xfrm rot="16200000" flipV="1">
            <a:off x="1822349" y="5111851"/>
            <a:ext cx="381000" cy="67289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  <a:endCxn id="16" idx="2"/>
          </p:cNvCxnSpPr>
          <p:nvPr/>
        </p:nvCxnSpPr>
        <p:spPr>
          <a:xfrm rot="5400000" flipH="1" flipV="1">
            <a:off x="2514368" y="4831745"/>
            <a:ext cx="641985" cy="97212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930206" y="2590800"/>
            <a:ext cx="1213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Output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2057400" y="205740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Channels</a:t>
            </a:r>
            <a:endParaRPr lang="en-US" sz="2800" i="1" dirty="0"/>
          </a:p>
        </p:txBody>
      </p:sp>
      <p:cxnSp>
        <p:nvCxnSpPr>
          <p:cNvPr id="59" name="Straight Arrow Connector 58"/>
          <p:cNvCxnSpPr>
            <a:stCxn id="58" idx="2"/>
          </p:cNvCxnSpPr>
          <p:nvPr/>
        </p:nvCxnSpPr>
        <p:spPr>
          <a:xfrm rot="5400000">
            <a:off x="2084993" y="3010228"/>
            <a:ext cx="1153182" cy="29396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19600" y="2514600"/>
            <a:ext cx="100206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</a:t>
            </a:r>
            <a:endParaRPr lang="en-US" sz="2800" i="1" dirty="0"/>
          </a:p>
        </p:txBody>
      </p:sp>
      <p:pic>
        <p:nvPicPr>
          <p:cNvPr id="6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66" name="Straight Arrow Connector 65"/>
          <p:cNvCxnSpPr>
            <a:stCxn id="16" idx="3"/>
            <a:endCxn id="19" idx="1"/>
          </p:cNvCxnSpPr>
          <p:nvPr/>
        </p:nvCxnSpPr>
        <p:spPr>
          <a:xfrm flipV="1">
            <a:off x="3702424" y="4653915"/>
            <a:ext cx="2286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3"/>
            <a:endCxn id="8" idx="1"/>
          </p:cNvCxnSpPr>
          <p:nvPr/>
        </p:nvCxnSpPr>
        <p:spPr>
          <a:xfrm flipV="1">
            <a:off x="3702424" y="3587115"/>
            <a:ext cx="2286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"/>
          <p:cNvCxnSpPr>
            <a:stCxn id="5" idx="3"/>
          </p:cNvCxnSpPr>
          <p:nvPr/>
        </p:nvCxnSpPr>
        <p:spPr>
          <a:xfrm>
            <a:off x="2026024" y="3510915"/>
            <a:ext cx="934459" cy="41828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65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8" idx="2"/>
          </p:cNvCxnSpPr>
          <p:nvPr/>
        </p:nvCxnSpPr>
        <p:spPr>
          <a:xfrm rot="16200000" flipH="1">
            <a:off x="2846993" y="2542193"/>
            <a:ext cx="1153180" cy="123003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30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694374"/>
            <a:ext cx="691911" cy="1020626"/>
          </a:xfrm>
          <a:prstGeom prst="rect">
            <a:avLst/>
          </a:prstGeom>
          <a:noFill/>
        </p:spPr>
      </p:pic>
      <p:pic>
        <p:nvPicPr>
          <p:cNvPr id="73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694374"/>
            <a:ext cx="691911" cy="1020626"/>
          </a:xfrm>
          <a:prstGeom prst="rect">
            <a:avLst/>
          </a:prstGeom>
          <a:noFill/>
        </p:spPr>
      </p:pic>
      <p:sp>
        <p:nvSpPr>
          <p:cNvPr id="75" name="Freeform 74"/>
          <p:cNvSpPr/>
          <p:nvPr/>
        </p:nvSpPr>
        <p:spPr>
          <a:xfrm>
            <a:off x="606640" y="3151573"/>
            <a:ext cx="7459463" cy="997505"/>
          </a:xfrm>
          <a:custGeom>
            <a:avLst/>
            <a:gdLst>
              <a:gd name="connsiteX0" fmla="*/ 538579 w 7739849"/>
              <a:gd name="connsiteY0" fmla="*/ 328474 h 985421"/>
              <a:gd name="connsiteX1" fmla="*/ 645111 w 7739849"/>
              <a:gd name="connsiteY1" fmla="*/ 168676 h 985421"/>
              <a:gd name="connsiteX2" fmla="*/ 2074416 w 7739849"/>
              <a:gd name="connsiteY2" fmla="*/ 168676 h 985421"/>
              <a:gd name="connsiteX3" fmla="*/ 4071892 w 7739849"/>
              <a:gd name="connsiteY3" fmla="*/ 239697 h 985421"/>
              <a:gd name="connsiteX4" fmla="*/ 7187954 w 7739849"/>
              <a:gd name="connsiteY4" fmla="*/ 62144 h 985421"/>
              <a:gd name="connsiteX5" fmla="*/ 7383263 w 7739849"/>
              <a:gd name="connsiteY5" fmla="*/ 612559 h 985421"/>
              <a:gd name="connsiteX6" fmla="*/ 6051612 w 7739849"/>
              <a:gd name="connsiteY6" fmla="*/ 941033 h 985421"/>
              <a:gd name="connsiteX7" fmla="*/ 3876583 w 7739849"/>
              <a:gd name="connsiteY7" fmla="*/ 878889 h 985421"/>
              <a:gd name="connsiteX8" fmla="*/ 538579 w 7739849"/>
              <a:gd name="connsiteY8" fmla="*/ 328474 h 9854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60516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58992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48924"/>
              <a:gd name="connsiteX1" fmla="*/ 645111 w 7739849"/>
              <a:gd name="connsiteY1" fmla="*/ 168676 h 948924"/>
              <a:gd name="connsiteX2" fmla="*/ 2074416 w 7739849"/>
              <a:gd name="connsiteY2" fmla="*/ 168676 h 948924"/>
              <a:gd name="connsiteX3" fmla="*/ 4071892 w 7739849"/>
              <a:gd name="connsiteY3" fmla="*/ 239697 h 948924"/>
              <a:gd name="connsiteX4" fmla="*/ 7187954 w 7739849"/>
              <a:gd name="connsiteY4" fmla="*/ 62144 h 948924"/>
              <a:gd name="connsiteX5" fmla="*/ 7383263 w 7739849"/>
              <a:gd name="connsiteY5" fmla="*/ 612559 h 948924"/>
              <a:gd name="connsiteX6" fmla="*/ 7374385 w 7739849"/>
              <a:gd name="connsiteY6" fmla="*/ 773837 h 948924"/>
              <a:gd name="connsiteX7" fmla="*/ 5899212 w 7739849"/>
              <a:gd name="connsiteY7" fmla="*/ 941033 h 948924"/>
              <a:gd name="connsiteX8" fmla="*/ 3876583 w 7739849"/>
              <a:gd name="connsiteY8" fmla="*/ 726489 h 948924"/>
              <a:gd name="connsiteX9" fmla="*/ 538579 w 77398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647127"/>
              <a:gd name="connsiteY0" fmla="*/ 328474 h 948924"/>
              <a:gd name="connsiteX1" fmla="*/ 645111 w 7647127"/>
              <a:gd name="connsiteY1" fmla="*/ 168676 h 948924"/>
              <a:gd name="connsiteX2" fmla="*/ 2074416 w 7647127"/>
              <a:gd name="connsiteY2" fmla="*/ 168676 h 948924"/>
              <a:gd name="connsiteX3" fmla="*/ 4071892 w 7647127"/>
              <a:gd name="connsiteY3" fmla="*/ 239697 h 948924"/>
              <a:gd name="connsiteX4" fmla="*/ 6883154 w 7647127"/>
              <a:gd name="connsiteY4" fmla="*/ 62144 h 948924"/>
              <a:gd name="connsiteX5" fmla="*/ 7535663 w 7647127"/>
              <a:gd name="connsiteY5" fmla="*/ 612559 h 948924"/>
              <a:gd name="connsiteX6" fmla="*/ 7374385 w 7647127"/>
              <a:gd name="connsiteY6" fmla="*/ 773837 h 948924"/>
              <a:gd name="connsiteX7" fmla="*/ 5899212 w 7647127"/>
              <a:gd name="connsiteY7" fmla="*/ 941033 h 948924"/>
              <a:gd name="connsiteX8" fmla="*/ 3876583 w 7647127"/>
              <a:gd name="connsiteY8" fmla="*/ 726489 h 948924"/>
              <a:gd name="connsiteX9" fmla="*/ 538579 w 7647127"/>
              <a:gd name="connsiteY9" fmla="*/ 328474 h 948924"/>
              <a:gd name="connsiteX0" fmla="*/ 538579 w 7535663"/>
              <a:gd name="connsiteY0" fmla="*/ 328474 h 960021"/>
              <a:gd name="connsiteX1" fmla="*/ 645111 w 7535663"/>
              <a:gd name="connsiteY1" fmla="*/ 168676 h 960021"/>
              <a:gd name="connsiteX2" fmla="*/ 2074416 w 7535663"/>
              <a:gd name="connsiteY2" fmla="*/ 168676 h 960021"/>
              <a:gd name="connsiteX3" fmla="*/ 4071892 w 7535663"/>
              <a:gd name="connsiteY3" fmla="*/ 239697 h 960021"/>
              <a:gd name="connsiteX4" fmla="*/ 6883154 w 7535663"/>
              <a:gd name="connsiteY4" fmla="*/ 62144 h 960021"/>
              <a:gd name="connsiteX5" fmla="*/ 7535663 w 7535663"/>
              <a:gd name="connsiteY5" fmla="*/ 612559 h 960021"/>
              <a:gd name="connsiteX6" fmla="*/ 5899212 w 7535663"/>
              <a:gd name="connsiteY6" fmla="*/ 941033 h 960021"/>
              <a:gd name="connsiteX7" fmla="*/ 3876583 w 7535663"/>
              <a:gd name="connsiteY7" fmla="*/ 726489 h 960021"/>
              <a:gd name="connsiteX8" fmla="*/ 538579 w 7535663"/>
              <a:gd name="connsiteY8" fmla="*/ 328474 h 960021"/>
              <a:gd name="connsiteX0" fmla="*/ 538579 w 7577709"/>
              <a:gd name="connsiteY0" fmla="*/ 328474 h 972845"/>
              <a:gd name="connsiteX1" fmla="*/ 645111 w 7577709"/>
              <a:gd name="connsiteY1" fmla="*/ 168676 h 972845"/>
              <a:gd name="connsiteX2" fmla="*/ 2074416 w 7577709"/>
              <a:gd name="connsiteY2" fmla="*/ 168676 h 972845"/>
              <a:gd name="connsiteX3" fmla="*/ 4071892 w 7577709"/>
              <a:gd name="connsiteY3" fmla="*/ 239697 h 972845"/>
              <a:gd name="connsiteX4" fmla="*/ 6883154 w 7577709"/>
              <a:gd name="connsiteY4" fmla="*/ 62144 h 972845"/>
              <a:gd name="connsiteX5" fmla="*/ 7535663 w 7577709"/>
              <a:gd name="connsiteY5" fmla="*/ 612559 h 972845"/>
              <a:gd name="connsiteX6" fmla="*/ 7135428 w 7577709"/>
              <a:gd name="connsiteY6" fmla="*/ 917359 h 972845"/>
              <a:gd name="connsiteX7" fmla="*/ 5899212 w 7577709"/>
              <a:gd name="connsiteY7" fmla="*/ 941033 h 972845"/>
              <a:gd name="connsiteX8" fmla="*/ 3876583 w 7577709"/>
              <a:gd name="connsiteY8" fmla="*/ 726489 h 972845"/>
              <a:gd name="connsiteX9" fmla="*/ 538579 w 7577709"/>
              <a:gd name="connsiteY9" fmla="*/ 328474 h 972845"/>
              <a:gd name="connsiteX0" fmla="*/ 538579 w 7577709"/>
              <a:gd name="connsiteY0" fmla="*/ 328474 h 980982"/>
              <a:gd name="connsiteX1" fmla="*/ 645111 w 7577709"/>
              <a:gd name="connsiteY1" fmla="*/ 168676 h 980982"/>
              <a:gd name="connsiteX2" fmla="*/ 2074416 w 7577709"/>
              <a:gd name="connsiteY2" fmla="*/ 168676 h 980982"/>
              <a:gd name="connsiteX3" fmla="*/ 4071892 w 7577709"/>
              <a:gd name="connsiteY3" fmla="*/ 239697 h 980982"/>
              <a:gd name="connsiteX4" fmla="*/ 6883154 w 7577709"/>
              <a:gd name="connsiteY4" fmla="*/ 62144 h 980982"/>
              <a:gd name="connsiteX5" fmla="*/ 7535663 w 7577709"/>
              <a:gd name="connsiteY5" fmla="*/ 612559 h 980982"/>
              <a:gd name="connsiteX6" fmla="*/ 7135428 w 7577709"/>
              <a:gd name="connsiteY6" fmla="*/ 917359 h 980982"/>
              <a:gd name="connsiteX7" fmla="*/ 5899212 w 7577709"/>
              <a:gd name="connsiteY7" fmla="*/ 941033 h 980982"/>
              <a:gd name="connsiteX8" fmla="*/ 3876583 w 7577709"/>
              <a:gd name="connsiteY8" fmla="*/ 878889 h 980982"/>
              <a:gd name="connsiteX9" fmla="*/ 538579 w 7577709"/>
              <a:gd name="connsiteY9" fmla="*/ 328474 h 980982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2243092 w 7577709"/>
              <a:gd name="connsiteY9" fmla="*/ 562991 h 972105"/>
              <a:gd name="connsiteX10" fmla="*/ 538579 w 7577709"/>
              <a:gd name="connsiteY10" fmla="*/ 328474 h 972105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3361678 w 7577709"/>
              <a:gd name="connsiteY9" fmla="*/ 646590 h 972105"/>
              <a:gd name="connsiteX10" fmla="*/ 2243092 w 7577709"/>
              <a:gd name="connsiteY10" fmla="*/ 562991 h 972105"/>
              <a:gd name="connsiteX11" fmla="*/ 538579 w 7577709"/>
              <a:gd name="connsiteY11" fmla="*/ 328474 h 9721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4605292 w 7577709"/>
              <a:gd name="connsiteY3" fmla="*/ 112697 h 997505"/>
              <a:gd name="connsiteX4" fmla="*/ 6883154 w 7577709"/>
              <a:gd name="connsiteY4" fmla="*/ 87544 h 997505"/>
              <a:gd name="connsiteX5" fmla="*/ 7535663 w 7577709"/>
              <a:gd name="connsiteY5" fmla="*/ 637959 h 997505"/>
              <a:gd name="connsiteX6" fmla="*/ 7135428 w 7577709"/>
              <a:gd name="connsiteY6" fmla="*/ 942759 h 997505"/>
              <a:gd name="connsiteX7" fmla="*/ 5899212 w 7577709"/>
              <a:gd name="connsiteY7" fmla="*/ 966433 h 997505"/>
              <a:gd name="connsiteX8" fmla="*/ 3876583 w 7577709"/>
              <a:gd name="connsiteY8" fmla="*/ 904289 h 997505"/>
              <a:gd name="connsiteX9" fmla="*/ 3361678 w 7577709"/>
              <a:gd name="connsiteY9" fmla="*/ 671990 h 997505"/>
              <a:gd name="connsiteX10" fmla="*/ 2243092 w 7577709"/>
              <a:gd name="connsiteY10" fmla="*/ 588391 h 997505"/>
              <a:gd name="connsiteX11" fmla="*/ 538579 w 7577709"/>
              <a:gd name="connsiteY11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361678 w 7577709"/>
              <a:gd name="connsiteY10" fmla="*/ 6719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01509"/>
              <a:gd name="connsiteY0" fmla="*/ 328474 h 997505"/>
              <a:gd name="connsiteX1" fmla="*/ 645111 w 7501509"/>
              <a:gd name="connsiteY1" fmla="*/ 168676 h 997505"/>
              <a:gd name="connsiteX2" fmla="*/ 2074416 w 7501509"/>
              <a:gd name="connsiteY2" fmla="*/ 168676 h 997505"/>
              <a:gd name="connsiteX3" fmla="*/ 3062057 w 7501509"/>
              <a:gd name="connsiteY3" fmla="*/ 142043 h 997505"/>
              <a:gd name="connsiteX4" fmla="*/ 4605292 w 7501509"/>
              <a:gd name="connsiteY4" fmla="*/ 87297 h 997505"/>
              <a:gd name="connsiteX5" fmla="*/ 6883154 w 7501509"/>
              <a:gd name="connsiteY5" fmla="*/ 62144 h 997505"/>
              <a:gd name="connsiteX6" fmla="*/ 7459463 w 7501509"/>
              <a:gd name="connsiteY6" fmla="*/ 460159 h 997505"/>
              <a:gd name="connsiteX7" fmla="*/ 7135428 w 7501509"/>
              <a:gd name="connsiteY7" fmla="*/ 917359 h 997505"/>
              <a:gd name="connsiteX8" fmla="*/ 5899212 w 7501509"/>
              <a:gd name="connsiteY8" fmla="*/ 941033 h 997505"/>
              <a:gd name="connsiteX9" fmla="*/ 3876583 w 7501509"/>
              <a:gd name="connsiteY9" fmla="*/ 878889 h 997505"/>
              <a:gd name="connsiteX10" fmla="*/ 3056878 w 7501509"/>
              <a:gd name="connsiteY10" fmla="*/ 494190 h 997505"/>
              <a:gd name="connsiteX11" fmla="*/ 2243092 w 7501509"/>
              <a:gd name="connsiteY11" fmla="*/ 486791 h 997505"/>
              <a:gd name="connsiteX12" fmla="*/ 538579 w 7501509"/>
              <a:gd name="connsiteY12" fmla="*/ 328474 h 997505"/>
              <a:gd name="connsiteX0" fmla="*/ 538579 w 7459463"/>
              <a:gd name="connsiteY0" fmla="*/ 328474 h 997505"/>
              <a:gd name="connsiteX1" fmla="*/ 645111 w 7459463"/>
              <a:gd name="connsiteY1" fmla="*/ 168676 h 997505"/>
              <a:gd name="connsiteX2" fmla="*/ 2074416 w 7459463"/>
              <a:gd name="connsiteY2" fmla="*/ 168676 h 997505"/>
              <a:gd name="connsiteX3" fmla="*/ 3062057 w 7459463"/>
              <a:gd name="connsiteY3" fmla="*/ 142043 h 997505"/>
              <a:gd name="connsiteX4" fmla="*/ 4605292 w 7459463"/>
              <a:gd name="connsiteY4" fmla="*/ 87297 h 997505"/>
              <a:gd name="connsiteX5" fmla="*/ 6883154 w 7459463"/>
              <a:gd name="connsiteY5" fmla="*/ 62144 h 997505"/>
              <a:gd name="connsiteX6" fmla="*/ 7459463 w 7459463"/>
              <a:gd name="connsiteY6" fmla="*/ 460159 h 997505"/>
              <a:gd name="connsiteX7" fmla="*/ 7135428 w 7459463"/>
              <a:gd name="connsiteY7" fmla="*/ 917359 h 997505"/>
              <a:gd name="connsiteX8" fmla="*/ 5899212 w 7459463"/>
              <a:gd name="connsiteY8" fmla="*/ 941033 h 997505"/>
              <a:gd name="connsiteX9" fmla="*/ 3876583 w 7459463"/>
              <a:gd name="connsiteY9" fmla="*/ 878889 h 997505"/>
              <a:gd name="connsiteX10" fmla="*/ 3056878 w 7459463"/>
              <a:gd name="connsiteY10" fmla="*/ 494190 h 997505"/>
              <a:gd name="connsiteX11" fmla="*/ 2243092 w 7459463"/>
              <a:gd name="connsiteY11" fmla="*/ 486791 h 997505"/>
              <a:gd name="connsiteX12" fmla="*/ 538579 w 7459463"/>
              <a:gd name="connsiteY12" fmla="*/ 328474 h 997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59463" h="997505">
                <a:moveTo>
                  <a:pt x="538579" y="328474"/>
                </a:moveTo>
                <a:cubicBezTo>
                  <a:pt x="0" y="210105"/>
                  <a:pt x="389138" y="195309"/>
                  <a:pt x="645111" y="168676"/>
                </a:cubicBezTo>
                <a:cubicBezTo>
                  <a:pt x="901084" y="142043"/>
                  <a:pt x="1671592" y="173115"/>
                  <a:pt x="2074416" y="168676"/>
                </a:cubicBezTo>
                <a:cubicBezTo>
                  <a:pt x="2477240" y="164237"/>
                  <a:pt x="2640244" y="155606"/>
                  <a:pt x="3062057" y="142043"/>
                </a:cubicBezTo>
                <a:cubicBezTo>
                  <a:pt x="3483870" y="128480"/>
                  <a:pt x="3968443" y="100613"/>
                  <a:pt x="4605292" y="87297"/>
                </a:cubicBezTo>
                <a:cubicBezTo>
                  <a:pt x="5242141" y="73981"/>
                  <a:pt x="6407459" y="0"/>
                  <a:pt x="6883154" y="62144"/>
                </a:cubicBezTo>
                <a:cubicBezTo>
                  <a:pt x="7358849" y="124288"/>
                  <a:pt x="7417417" y="317623"/>
                  <a:pt x="7459463" y="460159"/>
                </a:cubicBezTo>
                <a:cubicBezTo>
                  <a:pt x="7458600" y="641905"/>
                  <a:pt x="7395470" y="837213"/>
                  <a:pt x="7135428" y="917359"/>
                </a:cubicBezTo>
                <a:cubicBezTo>
                  <a:pt x="6875386" y="997505"/>
                  <a:pt x="6442353" y="947445"/>
                  <a:pt x="5899212" y="941033"/>
                </a:cubicBezTo>
                <a:cubicBezTo>
                  <a:pt x="5356071" y="934621"/>
                  <a:pt x="4350305" y="953363"/>
                  <a:pt x="3876583" y="878889"/>
                </a:cubicBezTo>
                <a:cubicBezTo>
                  <a:pt x="3402861" y="804415"/>
                  <a:pt x="3329126" y="559540"/>
                  <a:pt x="3056878" y="494190"/>
                </a:cubicBezTo>
                <a:cubicBezTo>
                  <a:pt x="2784630" y="428840"/>
                  <a:pt x="2644314" y="478899"/>
                  <a:pt x="2243092" y="486791"/>
                </a:cubicBezTo>
                <a:cubicBezTo>
                  <a:pt x="1823376" y="459172"/>
                  <a:pt x="804909" y="406893"/>
                  <a:pt x="538579" y="3284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ine 73"/>
          <p:cNvSpPr>
            <a:spLocks noChangeShapeType="1"/>
          </p:cNvSpPr>
          <p:nvPr/>
        </p:nvSpPr>
        <p:spPr bwMode="auto">
          <a:xfrm>
            <a:off x="7543800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System Architecture</a:t>
            </a:r>
            <a:endParaRPr lang="en-US" dirty="0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2556" y="2197768"/>
            <a:ext cx="4671820" cy="5843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Files, TCP, FIFO, Network</a:t>
            </a:r>
            <a:endParaRPr lang="en-US" sz="2800" dirty="0"/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694016" y="2521476"/>
            <a:ext cx="2353984" cy="3345924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6" name="Oval 25"/>
          <p:cNvSpPr>
            <a:spLocks noChangeArrowheads="1"/>
          </p:cNvSpPr>
          <p:nvPr/>
        </p:nvSpPr>
        <p:spPr bwMode="auto">
          <a:xfrm>
            <a:off x="1088573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7" name="Oval 26"/>
          <p:cNvSpPr>
            <a:spLocks noChangeArrowheads="1"/>
          </p:cNvSpPr>
          <p:nvPr/>
        </p:nvSpPr>
        <p:spPr bwMode="auto">
          <a:xfrm>
            <a:off x="1563436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>
            <a:off x="2038300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>
            <a:off x="1326004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0" name="Oval 29"/>
          <p:cNvSpPr>
            <a:spLocks noChangeArrowheads="1"/>
          </p:cNvSpPr>
          <p:nvPr/>
        </p:nvSpPr>
        <p:spPr bwMode="auto">
          <a:xfrm>
            <a:off x="1800868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Oval 30"/>
          <p:cNvSpPr>
            <a:spLocks noChangeArrowheads="1"/>
          </p:cNvSpPr>
          <p:nvPr/>
        </p:nvSpPr>
        <p:spPr bwMode="auto">
          <a:xfrm>
            <a:off x="2275732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2" name="Oval 31"/>
          <p:cNvSpPr>
            <a:spLocks noChangeArrowheads="1"/>
          </p:cNvSpPr>
          <p:nvPr/>
        </p:nvSpPr>
        <p:spPr bwMode="auto">
          <a:xfrm>
            <a:off x="2516654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Oval 32"/>
          <p:cNvSpPr>
            <a:spLocks noChangeArrowheads="1"/>
          </p:cNvSpPr>
          <p:nvPr/>
        </p:nvSpPr>
        <p:spPr bwMode="auto">
          <a:xfrm>
            <a:off x="2038300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4" name="Oval 33"/>
          <p:cNvSpPr>
            <a:spLocks noChangeArrowheads="1"/>
          </p:cNvSpPr>
          <p:nvPr/>
        </p:nvSpPr>
        <p:spPr bwMode="auto">
          <a:xfrm>
            <a:off x="156343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5" name="Oval 34"/>
          <p:cNvSpPr>
            <a:spLocks noChangeArrowheads="1"/>
          </p:cNvSpPr>
          <p:nvPr/>
        </p:nvSpPr>
        <p:spPr bwMode="auto">
          <a:xfrm>
            <a:off x="101175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>
            <a:off x="1326004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7" name="Oval 36"/>
          <p:cNvSpPr>
            <a:spLocks noChangeArrowheads="1"/>
          </p:cNvSpPr>
          <p:nvPr/>
        </p:nvSpPr>
        <p:spPr bwMode="auto">
          <a:xfrm>
            <a:off x="1800868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8" name="Oval 37"/>
          <p:cNvSpPr>
            <a:spLocks noChangeArrowheads="1"/>
          </p:cNvSpPr>
          <p:nvPr/>
        </p:nvSpPr>
        <p:spPr bwMode="auto">
          <a:xfrm>
            <a:off x="2275732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cxnSp>
        <p:nvCxnSpPr>
          <p:cNvPr id="19" name="AutoShape 38"/>
          <p:cNvCxnSpPr>
            <a:cxnSpLocks noChangeShapeType="1"/>
            <a:stCxn id="6" idx="4"/>
            <a:endCxn id="9" idx="1"/>
          </p:cNvCxnSpPr>
          <p:nvPr/>
        </p:nvCxnSpPr>
        <p:spPr bwMode="auto">
          <a:xfrm rot="16200000" flipH="1">
            <a:off x="1172371" y="3206671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39"/>
          <p:cNvCxnSpPr>
            <a:cxnSpLocks noChangeShapeType="1"/>
            <a:stCxn id="7" idx="3"/>
            <a:endCxn id="9" idx="7"/>
          </p:cNvCxnSpPr>
          <p:nvPr/>
        </p:nvCxnSpPr>
        <p:spPr bwMode="auto">
          <a:xfrm rot="5400000">
            <a:off x="1437511" y="3234380"/>
            <a:ext cx="251851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40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674942" y="3234380"/>
            <a:ext cx="251852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2" name="AutoShape 41"/>
          <p:cNvCxnSpPr>
            <a:cxnSpLocks noChangeShapeType="1"/>
            <a:stCxn id="8" idx="3"/>
            <a:endCxn id="10" idx="0"/>
          </p:cNvCxnSpPr>
          <p:nvPr/>
        </p:nvCxnSpPr>
        <p:spPr bwMode="auto">
          <a:xfrm rot="5400000">
            <a:off x="1884666" y="3178145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42"/>
          <p:cNvCxnSpPr>
            <a:cxnSpLocks noChangeShapeType="1"/>
            <a:stCxn id="8" idx="5"/>
            <a:endCxn id="11" idx="0"/>
          </p:cNvCxnSpPr>
          <p:nvPr/>
        </p:nvCxnSpPr>
        <p:spPr bwMode="auto">
          <a:xfrm rot="16200000" flipH="1">
            <a:off x="2206042" y="3178144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" name="AutoShape 43"/>
          <p:cNvCxnSpPr>
            <a:cxnSpLocks noChangeShapeType="1"/>
            <a:stCxn id="12" idx="4"/>
            <a:endCxn id="11" idx="7"/>
          </p:cNvCxnSpPr>
          <p:nvPr/>
        </p:nvCxnSpPr>
        <p:spPr bwMode="auto">
          <a:xfrm rot="5400000">
            <a:off x="2445220" y="3204927"/>
            <a:ext cx="223324" cy="156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45"/>
          <p:cNvCxnSpPr>
            <a:cxnSpLocks noChangeShapeType="1"/>
            <a:stCxn id="10" idx="4"/>
            <a:endCxn id="13" idx="1"/>
          </p:cNvCxnSpPr>
          <p:nvPr/>
        </p:nvCxnSpPr>
        <p:spPr bwMode="auto">
          <a:xfrm rot="16200000" flipH="1">
            <a:off x="1917609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6" name="AutoShape 46"/>
          <p:cNvCxnSpPr>
            <a:cxnSpLocks noChangeShapeType="1"/>
            <a:stCxn id="10" idx="4"/>
            <a:endCxn id="14" idx="7"/>
          </p:cNvCxnSpPr>
          <p:nvPr/>
        </p:nvCxnSpPr>
        <p:spPr bwMode="auto">
          <a:xfrm rot="5400000">
            <a:off x="1764122" y="3563323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7" name="AutoShape 47"/>
          <p:cNvCxnSpPr>
            <a:cxnSpLocks noChangeShapeType="1"/>
            <a:stCxn id="9" idx="4"/>
            <a:endCxn id="15" idx="7"/>
          </p:cNvCxnSpPr>
          <p:nvPr/>
        </p:nvCxnSpPr>
        <p:spPr bwMode="auto">
          <a:xfrm rot="5400000">
            <a:off x="1250852" y="3524914"/>
            <a:ext cx="157438" cy="230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48"/>
          <p:cNvCxnSpPr>
            <a:cxnSpLocks noChangeShapeType="1"/>
            <a:stCxn id="9" idx="4"/>
            <a:endCxn id="14" idx="1"/>
          </p:cNvCxnSpPr>
          <p:nvPr/>
        </p:nvCxnSpPr>
        <p:spPr bwMode="auto">
          <a:xfrm rot="16200000" flipH="1">
            <a:off x="1442746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" name="AutoShape 51"/>
          <p:cNvCxnSpPr>
            <a:cxnSpLocks noChangeShapeType="1"/>
            <a:stCxn id="14" idx="5"/>
            <a:endCxn id="17" idx="1"/>
          </p:cNvCxnSpPr>
          <p:nvPr/>
        </p:nvCxnSpPr>
        <p:spPr bwMode="auto">
          <a:xfrm rot="16200000" flipH="1">
            <a:off x="1739397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1" name="AutoShape 53"/>
          <p:cNvCxnSpPr>
            <a:cxnSpLocks noChangeShapeType="1"/>
            <a:stCxn id="13" idx="3"/>
            <a:endCxn id="17" idx="0"/>
          </p:cNvCxnSpPr>
          <p:nvPr/>
        </p:nvCxnSpPr>
        <p:spPr bwMode="auto">
          <a:xfrm rot="5400000">
            <a:off x="1949122" y="3826989"/>
            <a:ext cx="9441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" name="AutoShape 54"/>
          <p:cNvCxnSpPr>
            <a:cxnSpLocks noChangeShapeType="1"/>
            <a:stCxn id="14" idx="3"/>
            <a:endCxn id="16" idx="7"/>
          </p:cNvCxnSpPr>
          <p:nvPr/>
        </p:nvCxnSpPr>
        <p:spPr bwMode="auto">
          <a:xfrm rot="5400000">
            <a:off x="1501965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3" name="AutoShape 55"/>
          <p:cNvCxnSpPr>
            <a:cxnSpLocks noChangeShapeType="1"/>
            <a:stCxn id="15" idx="5"/>
            <a:endCxn id="16" idx="1"/>
          </p:cNvCxnSpPr>
          <p:nvPr/>
        </p:nvCxnSpPr>
        <p:spPr bwMode="auto">
          <a:xfrm rot="16200000" flipH="1">
            <a:off x="1226126" y="3844819"/>
            <a:ext cx="122940" cy="14635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4" name="AutoShape 56"/>
          <p:cNvCxnSpPr>
            <a:cxnSpLocks noChangeShapeType="1"/>
            <a:stCxn id="13" idx="5"/>
            <a:endCxn id="18" idx="1"/>
          </p:cNvCxnSpPr>
          <p:nvPr/>
        </p:nvCxnSpPr>
        <p:spPr bwMode="auto">
          <a:xfrm rot="16200000" flipH="1">
            <a:off x="2214261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5" name="Text Box 57"/>
          <p:cNvSpPr txBox="1">
            <a:spLocks noChangeArrowheads="1"/>
          </p:cNvSpPr>
          <p:nvPr/>
        </p:nvSpPr>
        <p:spPr bwMode="auto">
          <a:xfrm>
            <a:off x="914401" y="25146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/>
              <a:t>job schedule</a:t>
            </a:r>
          </a:p>
        </p:txBody>
      </p:sp>
      <p:sp>
        <p:nvSpPr>
          <p:cNvPr id="37" name="Line 68"/>
          <p:cNvSpPr>
            <a:spLocks noChangeShapeType="1"/>
          </p:cNvSpPr>
          <p:nvPr/>
        </p:nvSpPr>
        <p:spPr bwMode="auto">
          <a:xfrm>
            <a:off x="990806" y="5704113"/>
            <a:ext cx="6892506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8" name="Line 69"/>
          <p:cNvSpPr>
            <a:spLocks noChangeShapeType="1"/>
          </p:cNvSpPr>
          <p:nvPr/>
        </p:nvSpPr>
        <p:spPr bwMode="auto">
          <a:xfrm>
            <a:off x="1957991" y="5446294"/>
            <a:ext cx="0" cy="2578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9" name="Line 70"/>
          <p:cNvSpPr>
            <a:spLocks noChangeShapeType="1"/>
          </p:cNvSpPr>
          <p:nvPr/>
        </p:nvSpPr>
        <p:spPr bwMode="auto">
          <a:xfrm>
            <a:off x="4000604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5344886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1" name="Line 73"/>
          <p:cNvSpPr>
            <a:spLocks noChangeShapeType="1"/>
          </p:cNvSpPr>
          <p:nvPr/>
        </p:nvSpPr>
        <p:spPr bwMode="auto">
          <a:xfrm>
            <a:off x="6374922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3" name="Oval 76"/>
          <p:cNvSpPr>
            <a:spLocks noChangeArrowheads="1"/>
          </p:cNvSpPr>
          <p:nvPr/>
        </p:nvSpPr>
        <p:spPr bwMode="auto">
          <a:xfrm>
            <a:off x="188117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4" name="Oval 77"/>
          <p:cNvSpPr>
            <a:spLocks noChangeArrowheads="1"/>
          </p:cNvSpPr>
          <p:nvPr/>
        </p:nvSpPr>
        <p:spPr bwMode="auto">
          <a:xfrm>
            <a:off x="392029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5" name="Oval 78"/>
          <p:cNvSpPr>
            <a:spLocks noChangeArrowheads="1"/>
          </p:cNvSpPr>
          <p:nvPr/>
        </p:nvSpPr>
        <p:spPr bwMode="auto">
          <a:xfrm>
            <a:off x="5264579" y="5641091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6" name="Oval 79"/>
          <p:cNvSpPr>
            <a:spLocks noChangeArrowheads="1"/>
          </p:cNvSpPr>
          <p:nvPr/>
        </p:nvSpPr>
        <p:spPr bwMode="auto">
          <a:xfrm>
            <a:off x="6294613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7" name="Oval 80"/>
          <p:cNvSpPr>
            <a:spLocks noChangeArrowheads="1"/>
          </p:cNvSpPr>
          <p:nvPr/>
        </p:nvSpPr>
        <p:spPr bwMode="auto">
          <a:xfrm>
            <a:off x="7467600" y="5638800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8" name="Text Box 83"/>
          <p:cNvSpPr txBox="1">
            <a:spLocks noChangeArrowheads="1"/>
          </p:cNvSpPr>
          <p:nvPr/>
        </p:nvSpPr>
        <p:spPr bwMode="auto">
          <a:xfrm>
            <a:off x="5344886" y="1676400"/>
            <a:ext cx="24895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/>
              <a:t>data plane</a:t>
            </a:r>
          </a:p>
        </p:txBody>
      </p:sp>
      <p:sp>
        <p:nvSpPr>
          <p:cNvPr id="49" name="Text Box 84"/>
          <p:cNvSpPr txBox="1">
            <a:spLocks noChangeArrowheads="1"/>
          </p:cNvSpPr>
          <p:nvPr/>
        </p:nvSpPr>
        <p:spPr bwMode="auto">
          <a:xfrm>
            <a:off x="2895600" y="5715000"/>
            <a:ext cx="29609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control plane</a:t>
            </a:r>
          </a:p>
        </p:txBody>
      </p:sp>
      <p:cxnSp>
        <p:nvCxnSpPr>
          <p:cNvPr id="52" name="AutoShape 88"/>
          <p:cNvCxnSpPr>
            <a:cxnSpLocks noChangeShapeType="1"/>
            <a:stCxn id="11" idx="3"/>
            <a:endCxn id="13" idx="7"/>
          </p:cNvCxnSpPr>
          <p:nvPr/>
        </p:nvCxnSpPr>
        <p:spPr bwMode="auto">
          <a:xfrm rot="5400000">
            <a:off x="2182750" y="3591031"/>
            <a:ext cx="185965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3" name="AutoShape 89"/>
          <p:cNvCxnSpPr>
            <a:cxnSpLocks noChangeShapeType="1"/>
            <a:stCxn id="11" idx="4"/>
            <a:endCxn id="18" idx="7"/>
          </p:cNvCxnSpPr>
          <p:nvPr/>
        </p:nvCxnSpPr>
        <p:spPr bwMode="auto">
          <a:xfrm rot="16200000" flipH="1">
            <a:off x="2227360" y="3728434"/>
            <a:ext cx="418121" cy="839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3505201" y="4546121"/>
            <a:ext cx="990806" cy="705376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NS,</a:t>
            </a:r>
            <a:br>
              <a:rPr lang="en-US" sz="2800" dirty="0" smtClean="0"/>
            </a:br>
            <a:r>
              <a:rPr lang="en-US" sz="2800" dirty="0" err="1" smtClean="0"/>
              <a:t>Sched</a:t>
            </a:r>
            <a:endParaRPr lang="en-US" sz="2800" dirty="0"/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4800189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6" name="Rectangle 9"/>
          <p:cNvSpPr>
            <a:spLocks noChangeArrowheads="1"/>
          </p:cNvSpPr>
          <p:nvPr/>
        </p:nvSpPr>
        <p:spPr bwMode="auto">
          <a:xfrm>
            <a:off x="701389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7" name="Rectangle 13"/>
          <p:cNvSpPr>
            <a:spLocks noChangeArrowheads="1"/>
          </p:cNvSpPr>
          <p:nvPr/>
        </p:nvSpPr>
        <p:spPr bwMode="auto">
          <a:xfrm>
            <a:off x="590704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9" name="Line 91"/>
          <p:cNvSpPr>
            <a:spLocks noChangeShapeType="1"/>
          </p:cNvSpPr>
          <p:nvPr/>
        </p:nvSpPr>
        <p:spPr bwMode="auto">
          <a:xfrm flipV="1">
            <a:off x="542519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0" name="Line 92"/>
          <p:cNvSpPr>
            <a:spLocks noChangeShapeType="1"/>
          </p:cNvSpPr>
          <p:nvPr/>
        </p:nvSpPr>
        <p:spPr bwMode="auto">
          <a:xfrm>
            <a:off x="6294613" y="2782159"/>
            <a:ext cx="80309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1" name="Line 93"/>
          <p:cNvSpPr>
            <a:spLocks noChangeShapeType="1"/>
          </p:cNvSpPr>
          <p:nvPr/>
        </p:nvSpPr>
        <p:spPr bwMode="auto">
          <a:xfrm>
            <a:off x="7324649" y="2782159"/>
            <a:ext cx="80307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2" name="Line 94"/>
          <p:cNvSpPr>
            <a:spLocks noChangeShapeType="1"/>
          </p:cNvSpPr>
          <p:nvPr/>
        </p:nvSpPr>
        <p:spPr bwMode="auto">
          <a:xfrm>
            <a:off x="5027147" y="2782159"/>
            <a:ext cx="160616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3" name="Line 97"/>
          <p:cNvSpPr>
            <a:spLocks noChangeShapeType="1"/>
          </p:cNvSpPr>
          <p:nvPr/>
        </p:nvSpPr>
        <p:spPr bwMode="auto">
          <a:xfrm flipV="1">
            <a:off x="653204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4" name="Line 98"/>
          <p:cNvSpPr>
            <a:spLocks noChangeShapeType="1"/>
          </p:cNvSpPr>
          <p:nvPr/>
        </p:nvSpPr>
        <p:spPr bwMode="auto">
          <a:xfrm flipV="1">
            <a:off x="7562081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5" name="Line 99"/>
          <p:cNvSpPr>
            <a:spLocks noChangeShapeType="1"/>
          </p:cNvSpPr>
          <p:nvPr/>
        </p:nvSpPr>
        <p:spPr bwMode="auto">
          <a:xfrm>
            <a:off x="5264578" y="3950941"/>
            <a:ext cx="1047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6" name="Line 101"/>
          <p:cNvSpPr>
            <a:spLocks noChangeShapeType="1"/>
          </p:cNvSpPr>
          <p:nvPr/>
        </p:nvSpPr>
        <p:spPr bwMode="auto">
          <a:xfrm>
            <a:off x="637492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7" name="Line 102"/>
          <p:cNvSpPr>
            <a:spLocks noChangeShapeType="1"/>
          </p:cNvSpPr>
          <p:nvPr/>
        </p:nvSpPr>
        <p:spPr bwMode="auto">
          <a:xfrm>
            <a:off x="748177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8" name="Oval 58"/>
          <p:cNvSpPr>
            <a:spLocks noChangeArrowheads="1"/>
          </p:cNvSpPr>
          <p:nvPr/>
        </p:nvSpPr>
        <p:spPr bwMode="auto">
          <a:xfrm>
            <a:off x="4870022" y="3363686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69" name="Oval 59"/>
          <p:cNvSpPr>
            <a:spLocks noChangeArrowheads="1"/>
          </p:cNvSpPr>
          <p:nvPr/>
        </p:nvSpPr>
        <p:spPr bwMode="auto">
          <a:xfrm>
            <a:off x="5980365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70" name="Oval 60"/>
          <p:cNvSpPr>
            <a:spLocks noChangeArrowheads="1"/>
          </p:cNvSpPr>
          <p:nvPr/>
        </p:nvSpPr>
        <p:spPr bwMode="auto">
          <a:xfrm>
            <a:off x="7090708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/>
              <a:t>V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19200" y="5867400"/>
            <a:ext cx="13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manager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334000" y="586740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80" name="Rectangle 24"/>
          <p:cNvSpPr>
            <a:spLocks noChangeArrowheads="1"/>
          </p:cNvSpPr>
          <p:nvPr/>
        </p:nvSpPr>
        <p:spPr bwMode="auto">
          <a:xfrm>
            <a:off x="3200400" y="1752600"/>
            <a:ext cx="5257800" cy="4114800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pic>
        <p:nvPicPr>
          <p:cNvPr id="8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258" y="4620465"/>
            <a:ext cx="691911" cy="1020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71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1219200" y="4038600"/>
            <a:ext cx="990600" cy="4572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GM 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696200" y="3429000"/>
            <a:ext cx="9906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vertex code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5334000"/>
            <a:ext cx="70866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2000" y="5943600"/>
            <a:ext cx="82296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3723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5445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odem"/>
          <p:cNvSpPr>
            <a:spLocks noEditPoints="1" noChangeArrowheads="1"/>
          </p:cNvSpPr>
          <p:nvPr/>
        </p:nvSpPr>
        <p:spPr bwMode="auto">
          <a:xfrm>
            <a:off x="77724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3" descr="C:\Documents and Settings\mbudiu\Local Settings\Temporary Internet Files\Content.IE5\BEKKHKZ9\MPj0409015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074" y="3973959"/>
            <a:ext cx="457944" cy="460190"/>
          </a:xfrm>
          <a:prstGeom prst="rect">
            <a:avLst/>
          </a:prstGeom>
          <a:noFill/>
        </p:spPr>
      </p:pic>
      <p:sp>
        <p:nvSpPr>
          <p:cNvPr id="26" name="modem"/>
          <p:cNvSpPr>
            <a:spLocks noEditPoints="1" noChangeArrowheads="1"/>
          </p:cNvSpPr>
          <p:nvPr/>
        </p:nvSpPr>
        <p:spPr bwMode="auto">
          <a:xfrm>
            <a:off x="15240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-838200" y="4343400"/>
            <a:ext cx="32004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838200" y="2819400"/>
            <a:ext cx="1600200" cy="68580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2362201" y="2818892"/>
            <a:ext cx="5333999" cy="1237996"/>
          </a:xfrm>
          <a:custGeom>
            <a:avLst/>
            <a:gdLst>
              <a:gd name="connsiteX0" fmla="*/ 0 w 3044952"/>
              <a:gd name="connsiteY0" fmla="*/ 704088 h 704088"/>
              <a:gd name="connsiteX1" fmla="*/ 1271016 w 3044952"/>
              <a:gd name="connsiteY1" fmla="*/ 173736 h 704088"/>
              <a:gd name="connsiteX2" fmla="*/ 3044952 w 3044952"/>
              <a:gd name="connsiteY2" fmla="*/ 0 h 704088"/>
              <a:gd name="connsiteX0" fmla="*/ 0 w 3044952"/>
              <a:gd name="connsiteY0" fmla="*/ 704088 h 704088"/>
              <a:gd name="connsiteX1" fmla="*/ 1271016 w 3044952"/>
              <a:gd name="connsiteY1" fmla="*/ 326136 h 704088"/>
              <a:gd name="connsiteX2" fmla="*/ 3044952 w 3044952"/>
              <a:gd name="connsiteY2" fmla="*/ 0 h 704088"/>
              <a:gd name="connsiteX0" fmla="*/ 0 w 3089529"/>
              <a:gd name="connsiteY0" fmla="*/ 1485900 h 1485900"/>
              <a:gd name="connsiteX1" fmla="*/ 2582037 w 3089529"/>
              <a:gd name="connsiteY1" fmla="*/ 117348 h 1485900"/>
              <a:gd name="connsiteX2" fmla="*/ 3044952 w 3089529"/>
              <a:gd name="connsiteY2" fmla="*/ 781812 h 1485900"/>
              <a:gd name="connsiteX0" fmla="*/ 0 w 3091655"/>
              <a:gd name="connsiteY0" fmla="*/ 1596644 h 1596644"/>
              <a:gd name="connsiteX1" fmla="*/ 2582037 w 3091655"/>
              <a:gd name="connsiteY1" fmla="*/ 228092 h 1596644"/>
              <a:gd name="connsiteX2" fmla="*/ 3014502 w 3091655"/>
              <a:gd name="connsiteY2" fmla="*/ 380492 h 1596644"/>
              <a:gd name="connsiteX3" fmla="*/ 3044952 w 3091655"/>
              <a:gd name="connsiteY3" fmla="*/ 892556 h 1596644"/>
              <a:gd name="connsiteX0" fmla="*/ 0 w 3281964"/>
              <a:gd name="connsiteY0" fmla="*/ 1237996 h 1237996"/>
              <a:gd name="connsiteX1" fmla="*/ 1440180 w 3281964"/>
              <a:gd name="connsiteY1" fmla="*/ 402844 h 1237996"/>
              <a:gd name="connsiteX2" fmla="*/ 3014502 w 3281964"/>
              <a:gd name="connsiteY2" fmla="*/ 21844 h 1237996"/>
              <a:gd name="connsiteX3" fmla="*/ 3044952 w 3281964"/>
              <a:gd name="connsiteY3" fmla="*/ 533908 h 1237996"/>
              <a:gd name="connsiteX0" fmla="*/ 0 w 3044952"/>
              <a:gd name="connsiteY0" fmla="*/ 1390396 h 1390396"/>
              <a:gd name="connsiteX1" fmla="*/ 1440180 w 3044952"/>
              <a:gd name="connsiteY1" fmla="*/ 555244 h 1390396"/>
              <a:gd name="connsiteX2" fmla="*/ 2464719 w 3044952"/>
              <a:gd name="connsiteY2" fmla="*/ 21844 h 1390396"/>
              <a:gd name="connsiteX3" fmla="*/ 3044952 w 3044952"/>
              <a:gd name="connsiteY3" fmla="*/ 686308 h 1390396"/>
              <a:gd name="connsiteX0" fmla="*/ 0 w 3044952"/>
              <a:gd name="connsiteY0" fmla="*/ 1390396 h 1390396"/>
              <a:gd name="connsiteX1" fmla="*/ 1186434 w 3044952"/>
              <a:gd name="connsiteY1" fmla="*/ 555244 h 1390396"/>
              <a:gd name="connsiteX2" fmla="*/ 2464719 w 3044952"/>
              <a:gd name="connsiteY2" fmla="*/ 21844 h 1390396"/>
              <a:gd name="connsiteX3" fmla="*/ 3044952 w 3044952"/>
              <a:gd name="connsiteY3" fmla="*/ 686308 h 1390396"/>
              <a:gd name="connsiteX0" fmla="*/ 0 w 3044952"/>
              <a:gd name="connsiteY0" fmla="*/ 1237996 h 1237996"/>
              <a:gd name="connsiteX1" fmla="*/ 1186434 w 3044952"/>
              <a:gd name="connsiteY1" fmla="*/ 402844 h 1237996"/>
              <a:gd name="connsiteX2" fmla="*/ 2464719 w 3044952"/>
              <a:gd name="connsiteY2" fmla="*/ 21844 h 1237996"/>
              <a:gd name="connsiteX3" fmla="*/ 3044952 w 3044952"/>
              <a:gd name="connsiteY3" fmla="*/ 533908 h 123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1237996">
                <a:moveTo>
                  <a:pt x="0" y="1237996"/>
                </a:moveTo>
                <a:cubicBezTo>
                  <a:pt x="381762" y="1031494"/>
                  <a:pt x="678942" y="520192"/>
                  <a:pt x="1186434" y="402844"/>
                </a:cubicBezTo>
                <a:cubicBezTo>
                  <a:pt x="1618366" y="174752"/>
                  <a:pt x="2154966" y="0"/>
                  <a:pt x="2464719" y="21844"/>
                </a:cubicBezTo>
                <a:cubicBezTo>
                  <a:pt x="2774472" y="43688"/>
                  <a:pt x="2969392" y="423164"/>
                  <a:pt x="3044952" y="533908"/>
                </a:cubicBezTo>
              </a:path>
            </a:pathLst>
          </a:custGeom>
          <a:ln w="28575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60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Staging</a:t>
            </a:r>
            <a:endParaRPr lang="en-US" dirty="0"/>
          </a:p>
        </p:txBody>
      </p:sp>
      <p:pic>
        <p:nvPicPr>
          <p:cNvPr id="62" name="Picture 1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0" y="1524000"/>
            <a:ext cx="1194269" cy="1219200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304800" y="9906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1. Build</a:t>
            </a:r>
            <a:endParaRPr lang="en-US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762000" y="281940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2. Send </a:t>
            </a:r>
            <a:br>
              <a:rPr lang="en-US" i="1" dirty="0" smtClean="0"/>
            </a:br>
            <a:r>
              <a:rPr lang="en-US" i="1" dirty="0" smtClean="0"/>
              <a:t>.exe</a:t>
            </a:r>
            <a:endParaRPr lang="en-US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762000" y="4876800"/>
            <a:ext cx="17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3. Start manager</a:t>
            </a:r>
            <a:endParaRPr lang="en-US" i="1" dirty="0"/>
          </a:p>
        </p:txBody>
      </p:sp>
      <p:sp>
        <p:nvSpPr>
          <p:cNvPr id="66" name="TextBox 65"/>
          <p:cNvSpPr txBox="1"/>
          <p:nvPr/>
        </p:nvSpPr>
        <p:spPr>
          <a:xfrm>
            <a:off x="2590800" y="3886200"/>
            <a:ext cx="188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5. Generate graph</a:t>
            </a:r>
            <a:endParaRPr lang="en-US" i="1" dirty="0"/>
          </a:p>
        </p:txBody>
      </p:sp>
      <p:sp>
        <p:nvSpPr>
          <p:cNvPr id="67" name="Oval 66"/>
          <p:cNvSpPr/>
          <p:nvPr/>
        </p:nvSpPr>
        <p:spPr>
          <a:xfrm>
            <a:off x="2286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438400" y="4343400"/>
            <a:ext cx="76200" cy="76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5908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362200" y="4495800"/>
            <a:ext cx="76200" cy="76200"/>
          </a:xfrm>
          <a:prstGeom prst="ellipse">
            <a:avLst/>
          </a:prstGeom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14600" y="4495800"/>
            <a:ext cx="76200" cy="76200"/>
          </a:xfrm>
          <a:prstGeom prst="ellipse">
            <a:avLst/>
          </a:prstGeom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667000" y="4495800"/>
            <a:ext cx="76200" cy="76200"/>
          </a:xfrm>
          <a:prstGeom prst="ellipse">
            <a:avLst/>
          </a:prstGeom>
          <a:solidFill>
            <a:srgbClr val="FFFF00"/>
          </a:solidFill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3622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5146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6670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432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>
            <a:stCxn id="72" idx="7"/>
            <a:endCxn id="76" idx="4"/>
          </p:cNvCxnSpPr>
          <p:nvPr/>
        </p:nvCxnSpPr>
        <p:spPr>
          <a:xfrm rot="5400000" flipH="1" flipV="1">
            <a:off x="2712991" y="4438651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2" idx="1"/>
            <a:endCxn id="69" idx="4"/>
          </p:cNvCxnSpPr>
          <p:nvPr/>
        </p:nvCxnSpPr>
        <p:spPr>
          <a:xfrm rot="16200000" flipV="1">
            <a:off x="2609851" y="44386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1" idx="7"/>
            <a:endCxn id="69" idx="4"/>
          </p:cNvCxnSpPr>
          <p:nvPr/>
        </p:nvCxnSpPr>
        <p:spPr>
          <a:xfrm rot="5400000" flipH="1" flipV="1">
            <a:off x="2560591" y="4438651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1" idx="1"/>
            <a:endCxn id="68" idx="4"/>
          </p:cNvCxnSpPr>
          <p:nvPr/>
        </p:nvCxnSpPr>
        <p:spPr>
          <a:xfrm rot="16200000" flipV="1">
            <a:off x="2457451" y="44386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0" idx="7"/>
            <a:endCxn id="68" idx="3"/>
          </p:cNvCxnSpPr>
          <p:nvPr/>
        </p:nvCxnSpPr>
        <p:spPr>
          <a:xfrm rot="5400000" flipH="1" flipV="1">
            <a:off x="2389141" y="44465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0" idx="1"/>
            <a:endCxn id="67" idx="5"/>
          </p:cNvCxnSpPr>
          <p:nvPr/>
        </p:nvCxnSpPr>
        <p:spPr>
          <a:xfrm rot="16200000" flipV="1">
            <a:off x="2312941" y="44465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6" idx="1"/>
            <a:endCxn id="75" idx="4"/>
          </p:cNvCxnSpPr>
          <p:nvPr/>
        </p:nvCxnSpPr>
        <p:spPr>
          <a:xfrm rot="16200000" flipV="1">
            <a:off x="2686051" y="42862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9" idx="7"/>
            <a:endCxn id="75" idx="5"/>
          </p:cNvCxnSpPr>
          <p:nvPr/>
        </p:nvCxnSpPr>
        <p:spPr>
          <a:xfrm rot="5400000" flipH="1" flipV="1">
            <a:off x="2644682" y="4267200"/>
            <a:ext cx="98518" cy="762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9" idx="1"/>
            <a:endCxn id="74" idx="4"/>
          </p:cNvCxnSpPr>
          <p:nvPr/>
        </p:nvCxnSpPr>
        <p:spPr>
          <a:xfrm rot="16200000" flipV="1">
            <a:off x="2533651" y="42862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8" idx="7"/>
            <a:endCxn id="74" idx="6"/>
          </p:cNvCxnSpPr>
          <p:nvPr/>
        </p:nvCxnSpPr>
        <p:spPr>
          <a:xfrm rot="5400000" flipH="1" flipV="1">
            <a:off x="2484391" y="4248151"/>
            <a:ext cx="125459" cy="873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8" idx="1"/>
            <a:endCxn id="73" idx="5"/>
          </p:cNvCxnSpPr>
          <p:nvPr/>
        </p:nvCxnSpPr>
        <p:spPr>
          <a:xfrm rot="16200000" flipV="1">
            <a:off x="2389141" y="42941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7" idx="1"/>
            <a:endCxn id="73" idx="3"/>
          </p:cNvCxnSpPr>
          <p:nvPr/>
        </p:nvCxnSpPr>
        <p:spPr>
          <a:xfrm rot="5400000" flipH="1" flipV="1">
            <a:off x="2286000" y="4267200"/>
            <a:ext cx="98518" cy="762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733800" y="2895600"/>
            <a:ext cx="1181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7. Serialize</a:t>
            </a:r>
            <a:br>
              <a:rPr lang="en-US" i="1" dirty="0" smtClean="0"/>
            </a:br>
            <a:r>
              <a:rPr lang="en-US" i="1" dirty="0" smtClean="0"/>
              <a:t>vertices</a:t>
            </a:r>
            <a:endParaRPr lang="en-US" i="1" dirty="0"/>
          </a:p>
        </p:txBody>
      </p:sp>
      <p:sp>
        <p:nvSpPr>
          <p:cNvPr id="109" name="Freeform 108"/>
          <p:cNvSpPr/>
          <p:nvPr/>
        </p:nvSpPr>
        <p:spPr>
          <a:xfrm>
            <a:off x="2191309" y="4553711"/>
            <a:ext cx="5799626" cy="866269"/>
          </a:xfrm>
          <a:custGeom>
            <a:avLst/>
            <a:gdLst>
              <a:gd name="connsiteX0" fmla="*/ 5708904 w 5995416"/>
              <a:gd name="connsiteY0" fmla="*/ 0 h 1772412"/>
              <a:gd name="connsiteX1" fmla="*/ 5562600 w 5995416"/>
              <a:gd name="connsiteY1" fmla="*/ 1380744 h 1772412"/>
              <a:gd name="connsiteX2" fmla="*/ 3112008 w 5995416"/>
              <a:gd name="connsiteY2" fmla="*/ 1664208 h 1772412"/>
              <a:gd name="connsiteX3" fmla="*/ 505968 w 5995416"/>
              <a:gd name="connsiteY3" fmla="*/ 1636776 h 1772412"/>
              <a:gd name="connsiteX4" fmla="*/ 76200 w 5995416"/>
              <a:gd name="connsiteY4" fmla="*/ 850392 h 1772412"/>
              <a:gd name="connsiteX0" fmla="*/ 6089904 w 6233160"/>
              <a:gd name="connsiteY0" fmla="*/ 0 h 1239012"/>
              <a:gd name="connsiteX1" fmla="*/ 5562600 w 6233160"/>
              <a:gd name="connsiteY1" fmla="*/ 847344 h 1239012"/>
              <a:gd name="connsiteX2" fmla="*/ 3112008 w 6233160"/>
              <a:gd name="connsiteY2" fmla="*/ 1130808 h 1239012"/>
              <a:gd name="connsiteX3" fmla="*/ 505968 w 6233160"/>
              <a:gd name="connsiteY3" fmla="*/ 1103376 h 1239012"/>
              <a:gd name="connsiteX4" fmla="*/ 76200 w 6233160"/>
              <a:gd name="connsiteY4" fmla="*/ 316992 h 1239012"/>
              <a:gd name="connsiteX0" fmla="*/ 6089904 w 6089904"/>
              <a:gd name="connsiteY0" fmla="*/ 0 h 1239012"/>
              <a:gd name="connsiteX1" fmla="*/ 5562600 w 6089904"/>
              <a:gd name="connsiteY1" fmla="*/ 847344 h 1239012"/>
              <a:gd name="connsiteX2" fmla="*/ 3112008 w 6089904"/>
              <a:gd name="connsiteY2" fmla="*/ 1130808 h 1239012"/>
              <a:gd name="connsiteX3" fmla="*/ 505968 w 6089904"/>
              <a:gd name="connsiteY3" fmla="*/ 1103376 h 1239012"/>
              <a:gd name="connsiteX4" fmla="*/ 76200 w 6089904"/>
              <a:gd name="connsiteY4" fmla="*/ 316992 h 1239012"/>
              <a:gd name="connsiteX0" fmla="*/ 5945435 w 5945435"/>
              <a:gd name="connsiteY0" fmla="*/ 338616 h 867697"/>
              <a:gd name="connsiteX1" fmla="*/ 5506565 w 5945435"/>
              <a:gd name="connsiteY1" fmla="*/ 530352 h 867697"/>
              <a:gd name="connsiteX2" fmla="*/ 3055973 w 5945435"/>
              <a:gd name="connsiteY2" fmla="*/ 813816 h 867697"/>
              <a:gd name="connsiteX3" fmla="*/ 449933 w 5945435"/>
              <a:gd name="connsiteY3" fmla="*/ 786384 h 867697"/>
              <a:gd name="connsiteX4" fmla="*/ 20165 w 5945435"/>
              <a:gd name="connsiteY4" fmla="*/ 0 h 867697"/>
              <a:gd name="connsiteX0" fmla="*/ 5945435 w 5945435"/>
              <a:gd name="connsiteY0" fmla="*/ 338616 h 867697"/>
              <a:gd name="connsiteX1" fmla="*/ 5506565 w 5945435"/>
              <a:gd name="connsiteY1" fmla="*/ 530352 h 867697"/>
              <a:gd name="connsiteX2" fmla="*/ 3055973 w 5945435"/>
              <a:gd name="connsiteY2" fmla="*/ 813816 h 867697"/>
              <a:gd name="connsiteX3" fmla="*/ 449933 w 5945435"/>
              <a:gd name="connsiteY3" fmla="*/ 786384 h 867697"/>
              <a:gd name="connsiteX4" fmla="*/ 20165 w 5945435"/>
              <a:gd name="connsiteY4" fmla="*/ 0 h 867697"/>
              <a:gd name="connsiteX0" fmla="*/ 5945435 w 5945435"/>
              <a:gd name="connsiteY0" fmla="*/ 338616 h 866269"/>
              <a:gd name="connsiteX1" fmla="*/ 5418132 w 5945435"/>
              <a:gd name="connsiteY1" fmla="*/ 556231 h 866269"/>
              <a:gd name="connsiteX2" fmla="*/ 3055973 w 5945435"/>
              <a:gd name="connsiteY2" fmla="*/ 813816 h 866269"/>
              <a:gd name="connsiteX3" fmla="*/ 449933 w 5945435"/>
              <a:gd name="connsiteY3" fmla="*/ 786384 h 866269"/>
              <a:gd name="connsiteX4" fmla="*/ 20165 w 5945435"/>
              <a:gd name="connsiteY4" fmla="*/ 0 h 866269"/>
              <a:gd name="connsiteX0" fmla="*/ 5945435 w 5945435"/>
              <a:gd name="connsiteY0" fmla="*/ 338616 h 866269"/>
              <a:gd name="connsiteX1" fmla="*/ 5418132 w 5945435"/>
              <a:gd name="connsiteY1" fmla="*/ 556231 h 866269"/>
              <a:gd name="connsiteX2" fmla="*/ 3055973 w 5945435"/>
              <a:gd name="connsiteY2" fmla="*/ 813816 h 866269"/>
              <a:gd name="connsiteX3" fmla="*/ 449933 w 5945435"/>
              <a:gd name="connsiteY3" fmla="*/ 786384 h 866269"/>
              <a:gd name="connsiteX4" fmla="*/ 20165 w 5945435"/>
              <a:gd name="connsiteY4" fmla="*/ 0 h 866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5435" h="866269">
                <a:moveTo>
                  <a:pt x="5945435" y="338616"/>
                </a:moveTo>
                <a:cubicBezTo>
                  <a:pt x="5545683" y="579235"/>
                  <a:pt x="5882023" y="416646"/>
                  <a:pt x="5418132" y="556231"/>
                </a:cubicBezTo>
                <a:cubicBezTo>
                  <a:pt x="4954241" y="695816"/>
                  <a:pt x="3884006" y="775457"/>
                  <a:pt x="3055973" y="813816"/>
                </a:cubicBezTo>
                <a:cubicBezTo>
                  <a:pt x="2227940" y="852175"/>
                  <a:pt x="955901" y="922020"/>
                  <a:pt x="449933" y="786384"/>
                </a:cubicBezTo>
                <a:cubicBezTo>
                  <a:pt x="-56035" y="650748"/>
                  <a:pt x="-17935" y="325374"/>
                  <a:pt x="20165" y="0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5638800" y="4953000"/>
            <a:ext cx="1752660" cy="646331"/>
          </a:xfrm>
          <a:prstGeom prst="rect">
            <a:avLst/>
          </a:prstGeom>
          <a:noFill/>
          <a:ln>
            <a:noFill/>
            <a:tailEnd w="lg" len="lg"/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8. Monitor</a:t>
            </a:r>
          </a:p>
          <a:p>
            <a:pPr algn="ctr"/>
            <a:r>
              <a:rPr lang="en-US" i="1" dirty="0" smtClean="0"/>
              <a:t>Vertex execution</a:t>
            </a:r>
            <a:endParaRPr lang="en-US" i="1" dirty="0"/>
          </a:p>
        </p:txBody>
      </p:sp>
      <p:sp>
        <p:nvSpPr>
          <p:cNvPr id="116" name="modem"/>
          <p:cNvSpPr>
            <a:spLocks noEditPoints="1" noChangeArrowheads="1"/>
          </p:cNvSpPr>
          <p:nvPr/>
        </p:nvSpPr>
        <p:spPr bwMode="auto">
          <a:xfrm>
            <a:off x="43434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rot="5400000">
            <a:off x="42679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 117"/>
          <p:cNvSpPr/>
          <p:nvPr/>
        </p:nvSpPr>
        <p:spPr>
          <a:xfrm>
            <a:off x="1941576" y="4956048"/>
            <a:ext cx="2750820" cy="905256"/>
          </a:xfrm>
          <a:custGeom>
            <a:avLst/>
            <a:gdLst>
              <a:gd name="connsiteX0" fmla="*/ 158496 w 2718816"/>
              <a:gd name="connsiteY0" fmla="*/ 45720 h 905256"/>
              <a:gd name="connsiteX1" fmla="*/ 204216 w 2718816"/>
              <a:gd name="connsiteY1" fmla="*/ 658368 h 905256"/>
              <a:gd name="connsiteX2" fmla="*/ 1383792 w 2718816"/>
              <a:gd name="connsiteY2" fmla="*/ 905256 h 905256"/>
              <a:gd name="connsiteX3" fmla="*/ 2490216 w 2718816"/>
              <a:gd name="connsiteY3" fmla="*/ 822960 h 905256"/>
              <a:gd name="connsiteX4" fmla="*/ 2718816 w 2718816"/>
              <a:gd name="connsiteY4" fmla="*/ 0 h 905256"/>
              <a:gd name="connsiteX0" fmla="*/ 158496 w 2756916"/>
              <a:gd name="connsiteY0" fmla="*/ 45720 h 905256"/>
              <a:gd name="connsiteX1" fmla="*/ 204216 w 2756916"/>
              <a:gd name="connsiteY1" fmla="*/ 658368 h 905256"/>
              <a:gd name="connsiteX2" fmla="*/ 1383792 w 2756916"/>
              <a:gd name="connsiteY2" fmla="*/ 905256 h 905256"/>
              <a:gd name="connsiteX3" fmla="*/ 2490216 w 2756916"/>
              <a:gd name="connsiteY3" fmla="*/ 822960 h 905256"/>
              <a:gd name="connsiteX4" fmla="*/ 2718816 w 2756916"/>
              <a:gd name="connsiteY4" fmla="*/ 432816 h 905256"/>
              <a:gd name="connsiteX5" fmla="*/ 2718816 w 2756916"/>
              <a:gd name="connsiteY5" fmla="*/ 0 h 905256"/>
              <a:gd name="connsiteX0" fmla="*/ 158496 w 2756916"/>
              <a:gd name="connsiteY0" fmla="*/ 45720 h 905256"/>
              <a:gd name="connsiteX1" fmla="*/ 204216 w 2756916"/>
              <a:gd name="connsiteY1" fmla="*/ 658368 h 905256"/>
              <a:gd name="connsiteX2" fmla="*/ 1383792 w 2756916"/>
              <a:gd name="connsiteY2" fmla="*/ 905256 h 905256"/>
              <a:gd name="connsiteX3" fmla="*/ 1773936 w 2756916"/>
              <a:gd name="connsiteY3" fmla="*/ 886968 h 905256"/>
              <a:gd name="connsiteX4" fmla="*/ 2490216 w 2756916"/>
              <a:gd name="connsiteY4" fmla="*/ 822960 h 905256"/>
              <a:gd name="connsiteX5" fmla="*/ 2718816 w 2756916"/>
              <a:gd name="connsiteY5" fmla="*/ 432816 h 905256"/>
              <a:gd name="connsiteX6" fmla="*/ 2718816 w 2756916"/>
              <a:gd name="connsiteY6" fmla="*/ 0 h 905256"/>
              <a:gd name="connsiteX0" fmla="*/ 79248 w 2830068"/>
              <a:gd name="connsiteY0" fmla="*/ 45720 h 905256"/>
              <a:gd name="connsiteX1" fmla="*/ 277368 w 2830068"/>
              <a:gd name="connsiteY1" fmla="*/ 658368 h 905256"/>
              <a:gd name="connsiteX2" fmla="*/ 1456944 w 2830068"/>
              <a:gd name="connsiteY2" fmla="*/ 905256 h 905256"/>
              <a:gd name="connsiteX3" fmla="*/ 1847088 w 2830068"/>
              <a:gd name="connsiteY3" fmla="*/ 886968 h 905256"/>
              <a:gd name="connsiteX4" fmla="*/ 2563368 w 2830068"/>
              <a:gd name="connsiteY4" fmla="*/ 822960 h 905256"/>
              <a:gd name="connsiteX5" fmla="*/ 2791968 w 2830068"/>
              <a:gd name="connsiteY5" fmla="*/ 432816 h 905256"/>
              <a:gd name="connsiteX6" fmla="*/ 2791968 w 2830068"/>
              <a:gd name="connsiteY6" fmla="*/ 0 h 905256"/>
              <a:gd name="connsiteX0" fmla="*/ 31496 w 2782316"/>
              <a:gd name="connsiteY0" fmla="*/ 45720 h 905256"/>
              <a:gd name="connsiteX1" fmla="*/ 229616 w 2782316"/>
              <a:gd name="connsiteY1" fmla="*/ 658368 h 905256"/>
              <a:gd name="connsiteX2" fmla="*/ 1409192 w 2782316"/>
              <a:gd name="connsiteY2" fmla="*/ 905256 h 905256"/>
              <a:gd name="connsiteX3" fmla="*/ 1799336 w 2782316"/>
              <a:gd name="connsiteY3" fmla="*/ 886968 h 905256"/>
              <a:gd name="connsiteX4" fmla="*/ 2515616 w 2782316"/>
              <a:gd name="connsiteY4" fmla="*/ 822960 h 905256"/>
              <a:gd name="connsiteX5" fmla="*/ 2744216 w 2782316"/>
              <a:gd name="connsiteY5" fmla="*/ 432816 h 905256"/>
              <a:gd name="connsiteX6" fmla="*/ 2744216 w 2782316"/>
              <a:gd name="connsiteY6" fmla="*/ 0 h 905256"/>
              <a:gd name="connsiteX0" fmla="*/ 0 w 2750820"/>
              <a:gd name="connsiteY0" fmla="*/ 45720 h 905256"/>
              <a:gd name="connsiteX1" fmla="*/ 198120 w 2750820"/>
              <a:gd name="connsiteY1" fmla="*/ 658368 h 905256"/>
              <a:gd name="connsiteX2" fmla="*/ 1072896 w 2750820"/>
              <a:gd name="connsiteY2" fmla="*/ 905256 h 905256"/>
              <a:gd name="connsiteX3" fmla="*/ 1767840 w 2750820"/>
              <a:gd name="connsiteY3" fmla="*/ 886968 h 905256"/>
              <a:gd name="connsiteX4" fmla="*/ 2484120 w 2750820"/>
              <a:gd name="connsiteY4" fmla="*/ 822960 h 905256"/>
              <a:gd name="connsiteX5" fmla="*/ 2712720 w 2750820"/>
              <a:gd name="connsiteY5" fmla="*/ 432816 h 905256"/>
              <a:gd name="connsiteX6" fmla="*/ 2712720 w 2750820"/>
              <a:gd name="connsiteY6" fmla="*/ 0 h 90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0820" h="905256">
                <a:moveTo>
                  <a:pt x="0" y="45720"/>
                </a:moveTo>
                <a:cubicBezTo>
                  <a:pt x="57912" y="252984"/>
                  <a:pt x="19304" y="515112"/>
                  <a:pt x="198120" y="658368"/>
                </a:cubicBezTo>
                <a:cubicBezTo>
                  <a:pt x="376936" y="801624"/>
                  <a:pt x="874776" y="867156"/>
                  <a:pt x="1072896" y="905256"/>
                </a:cubicBezTo>
                <a:lnTo>
                  <a:pt x="1767840" y="886968"/>
                </a:lnTo>
                <a:lnTo>
                  <a:pt x="2484120" y="822960"/>
                </a:lnTo>
                <a:cubicBezTo>
                  <a:pt x="2668524" y="807720"/>
                  <a:pt x="2674620" y="569976"/>
                  <a:pt x="2712720" y="432816"/>
                </a:cubicBezTo>
                <a:cubicBezTo>
                  <a:pt x="2750820" y="295656"/>
                  <a:pt x="2674620" y="135636"/>
                  <a:pt x="2712720" y="0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590800" y="5562600"/>
            <a:ext cx="177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4. Query</a:t>
            </a:r>
            <a:br>
              <a:rPr lang="en-US" i="1" dirty="0" smtClean="0"/>
            </a:br>
            <a:r>
              <a:rPr lang="en-US" i="1" dirty="0" smtClean="0"/>
              <a:t>cluster resources</a:t>
            </a:r>
            <a:endParaRPr lang="en-US" i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4953000" y="4343400"/>
            <a:ext cx="7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286000" y="4572000"/>
            <a:ext cx="196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6. Initialize vertices</a:t>
            </a:r>
            <a:endParaRPr lang="en-US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5289" y="3717974"/>
            <a:ext cx="1098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Remote</a:t>
            </a:r>
            <a:br>
              <a:rPr lang="en-US" dirty="0" smtClean="0"/>
            </a:br>
            <a:r>
              <a:rPr lang="en-US" dirty="0" smtClean="0"/>
              <a:t>execution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7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45" grpId="0" animBg="1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108" grpId="0"/>
      <p:bldP spid="109" grpId="0" animBg="1"/>
      <p:bldP spid="110" grpId="0"/>
      <p:bldP spid="118" grpId="0" animBg="1"/>
      <p:bldP spid="119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Dryad: A distributed runtime</a:t>
            </a:r>
          </a:p>
          <a:p>
            <a:r>
              <a:rPr lang="en-US" dirty="0" smtClean="0"/>
              <a:t>DryadLINQ: A compiler for Dryad</a:t>
            </a:r>
          </a:p>
          <a:p>
            <a:r>
              <a:rPr lang="en-US" dirty="0" smtClean="0"/>
              <a:t>Tools and applications</a:t>
            </a:r>
          </a:p>
          <a:p>
            <a:r>
              <a:rPr lang="en-US" dirty="0" smtClean="0"/>
              <a:t>Sketch: A billion-row spreadsheet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6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Collections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4" name="Picture 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155" y="2998065"/>
            <a:ext cx="884439" cy="1304621"/>
          </a:xfrm>
          <a:prstGeom prst="rect">
            <a:avLst/>
          </a:prstGeom>
          <a:noFill/>
        </p:spPr>
      </p:pic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6065" y="2998065"/>
            <a:ext cx="884439" cy="130462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025" y="2998065"/>
            <a:ext cx="884439" cy="1304621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1078913" y="2700754"/>
            <a:ext cx="2202164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8" name="Rectangle 7"/>
          <p:cNvSpPr/>
          <p:nvPr/>
        </p:nvSpPr>
        <p:spPr>
          <a:xfrm>
            <a:off x="130672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40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206609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244577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282545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12634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ectangle 13"/>
          <p:cNvSpPr/>
          <p:nvPr/>
        </p:nvSpPr>
        <p:spPr>
          <a:xfrm>
            <a:off x="4040443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4420127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4799811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179495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ounded Rectangle 17"/>
          <p:cNvSpPr/>
          <p:nvPr/>
        </p:nvSpPr>
        <p:spPr>
          <a:xfrm>
            <a:off x="6470418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" name="Rectangle 18"/>
          <p:cNvSpPr/>
          <p:nvPr/>
        </p:nvSpPr>
        <p:spPr>
          <a:xfrm>
            <a:off x="669822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707791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45759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83727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TextBox 18"/>
          <p:cNvSpPr txBox="1"/>
          <p:nvPr/>
        </p:nvSpPr>
        <p:spPr>
          <a:xfrm>
            <a:off x="1371600" y="1676400"/>
            <a:ext cx="162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Partition</a:t>
            </a:r>
            <a:endParaRPr lang="en-US" sz="3200" i="1" dirty="0"/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2066090" y="1376594"/>
            <a:ext cx="294813" cy="206369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3810000" y="472440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Collection</a:t>
            </a:r>
            <a:endParaRPr lang="en-US" sz="3200" i="1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4645703" y="860673"/>
            <a:ext cx="294813" cy="751773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TextBox 25"/>
          <p:cNvSpPr txBox="1"/>
          <p:nvPr/>
        </p:nvSpPr>
        <p:spPr>
          <a:xfrm>
            <a:off x="5603845" y="1524000"/>
            <a:ext cx="220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err="1" smtClean="0"/>
              <a:t>.Net</a:t>
            </a:r>
            <a:r>
              <a:rPr lang="en-US" sz="3200" i="1" dirty="0" smtClean="0"/>
              <a:t> objects</a:t>
            </a:r>
            <a:endParaRPr lang="en-US" sz="3200" i="1" dirty="0"/>
          </a:p>
        </p:txBody>
      </p:sp>
      <p:cxnSp>
        <p:nvCxnSpPr>
          <p:cNvPr id="28" name="Straight Arrow Connector 27"/>
          <p:cNvCxnSpPr>
            <a:stCxn id="27" idx="2"/>
            <a:endCxn id="12" idx="0"/>
          </p:cNvCxnSpPr>
          <p:nvPr/>
        </p:nvCxnSpPr>
        <p:spPr>
          <a:xfrm rot="5400000">
            <a:off x="4451239" y="596900"/>
            <a:ext cx="741883" cy="37656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886838" y="2555845"/>
            <a:ext cx="7665137" cy="162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2"/>
            <a:endCxn id="22" idx="0"/>
          </p:cNvCxnSpPr>
          <p:nvPr/>
        </p:nvCxnSpPr>
        <p:spPr>
          <a:xfrm rot="16200000" flipH="1">
            <a:off x="6957149" y="1856622"/>
            <a:ext cx="741883" cy="12461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730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495800"/>
            <a:ext cx="1363467" cy="201122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274638"/>
            <a:ext cx="3886200" cy="1143000"/>
          </a:xfrm>
        </p:spPr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1736852" cy="2357718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219200" y="3733800"/>
            <a:ext cx="6629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Dryad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62400" y="43064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=&gt; DryadLINQ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9474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6200" y="1722437"/>
            <a:ext cx="8991600" cy="480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8600" y="4160837"/>
            <a:ext cx="8686800" cy="21336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84205" y="4618036"/>
            <a:ext cx="1767017" cy="571802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14021" name="Title 1"/>
          <p:cNvSpPr>
            <a:spLocks noGrp="1"/>
          </p:cNvSpPr>
          <p:nvPr>
            <p:ph type="title" idx="4294967295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LINQ = </a:t>
            </a:r>
            <a:r>
              <a:rPr lang="en-US" dirty="0" err="1" smtClean="0"/>
              <a:t>.Net</a:t>
            </a:r>
            <a:r>
              <a:rPr lang="en-US" dirty="0" smtClean="0"/>
              <a:t>+ Queries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28600" y="2255837"/>
            <a:ext cx="86868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2865437"/>
            <a:ext cx="8686800" cy="12192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4024" name="Content Placeholder 2"/>
          <p:cNvSpPr txBox="1">
            <a:spLocks/>
          </p:cNvSpPr>
          <p:nvPr/>
        </p:nvSpPr>
        <p:spPr bwMode="auto">
          <a:xfrm>
            <a:off x="228600" y="2255837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Collection&lt;T&gt; collection;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bool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(Key);	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string Hash(Key);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32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var</a:t>
            </a:r>
            <a:r>
              <a:rPr lang="en-US" sz="3200" dirty="0">
                <a:latin typeface="Calibri" pitchFamily="34" charset="0"/>
              </a:rPr>
              <a:t> results = from c in collection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where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select new { Hash(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), </a:t>
            </a:r>
            <a:r>
              <a:rPr lang="en-US" sz="3200" dirty="0" err="1">
                <a:latin typeface="Calibri" pitchFamily="34" charset="0"/>
              </a:rPr>
              <a:t>c.value</a:t>
            </a:r>
            <a:r>
              <a:rPr lang="en-US" sz="3200" dirty="0">
                <a:latin typeface="Calibri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79542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1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86000" y="1371600"/>
            <a:ext cx="4191000" cy="1908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57438" y="2341563"/>
            <a:ext cx="4048125" cy="847725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393950" y="2514600"/>
            <a:ext cx="858838" cy="225425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366963" y="1600200"/>
            <a:ext cx="4049712" cy="20955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57438" y="1828800"/>
            <a:ext cx="4048125" cy="482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57438" y="1584325"/>
            <a:ext cx="4048125" cy="17986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Collection&lt;T&gt; collection;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bool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(Key k);	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string Hash(Key);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var</a:t>
            </a:r>
            <a:r>
              <a:rPr lang="en-US" sz="3200" dirty="0">
                <a:latin typeface="+mn-lt"/>
              </a:rPr>
              <a:t> results = from c in collection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where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select new { Hash(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), </a:t>
            </a:r>
            <a:r>
              <a:rPr lang="en-US" sz="3200" dirty="0" err="1">
                <a:latin typeface="+mn-lt"/>
              </a:rPr>
              <a:t>c.value</a:t>
            </a:r>
            <a:r>
              <a:rPr lang="en-US" sz="3200" dirty="0">
                <a:latin typeface="+mn-lt"/>
              </a:rPr>
              <a:t>};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676400" y="4953000"/>
            <a:ext cx="5334000" cy="8382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04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6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15050" name="Title 1"/>
          <p:cNvSpPr>
            <a:spLocks noGrp="1"/>
          </p:cNvSpPr>
          <p:nvPr>
            <p:ph type="title" idx="4294967295"/>
          </p:nvPr>
        </p:nvSpPr>
        <p:spPr>
          <a:xfrm>
            <a:off x="598488" y="255814"/>
            <a:ext cx="8229600" cy="1143000"/>
          </a:xfrm>
        </p:spPr>
        <p:txBody>
          <a:bodyPr/>
          <a:lstStyle/>
          <a:p>
            <a:r>
              <a:rPr lang="en-US" dirty="0" smtClean="0"/>
              <a:t>DryadLINQ = </a:t>
            </a:r>
            <a:r>
              <a:rPr lang="en-US" dirty="0"/>
              <a:t>LINQ + Dryad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176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cxnSp>
        <p:nvCxnSpPr>
          <p:cNvPr id="17" name="Straight Arrow Connector 16"/>
          <p:cNvCxnSpPr>
            <a:stCxn id="21" idx="4"/>
            <a:endCxn id="13" idx="0"/>
          </p:cNvCxnSpPr>
          <p:nvPr/>
        </p:nvCxnSpPr>
        <p:spPr>
          <a:xfrm rot="5400000">
            <a:off x="21216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0"/>
          </p:cNvCxnSpPr>
          <p:nvPr/>
        </p:nvCxnSpPr>
        <p:spPr>
          <a:xfrm rot="16200000" flipH="1">
            <a:off x="6065838" y="4905375"/>
            <a:ext cx="381000" cy="38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224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178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132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086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2088" y="4352925"/>
            <a:ext cx="1611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collection</a:t>
            </a:r>
          </a:p>
        </p:txBody>
      </p:sp>
      <p:sp>
        <p:nvSpPr>
          <p:cNvPr id="33" name="Oval 32"/>
          <p:cNvSpPr/>
          <p:nvPr/>
        </p:nvSpPr>
        <p:spPr>
          <a:xfrm>
            <a:off x="21986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40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894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848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 rot="16200000" flipH="1">
            <a:off x="21605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2"/>
            <a:endCxn id="34" idx="0"/>
          </p:cNvCxnSpPr>
          <p:nvPr/>
        </p:nvCxnSpPr>
        <p:spPr>
          <a:xfrm rot="16200000" flipH="1">
            <a:off x="34559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2"/>
            <a:endCxn id="35" idx="0"/>
          </p:cNvCxnSpPr>
          <p:nvPr/>
        </p:nvCxnSpPr>
        <p:spPr>
          <a:xfrm rot="16200000" flipH="1">
            <a:off x="47513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6" idx="0"/>
          </p:cNvCxnSpPr>
          <p:nvPr/>
        </p:nvCxnSpPr>
        <p:spPr>
          <a:xfrm rot="5400000">
            <a:off x="6084094" y="58396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618288" y="5953125"/>
            <a:ext cx="1144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results</a:t>
            </a:r>
          </a:p>
        </p:txBody>
      </p:sp>
      <p:pic>
        <p:nvPicPr>
          <p:cNvPr id="21506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4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98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2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3113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84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80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54" name="Down Arrow 53"/>
          <p:cNvSpPr/>
          <p:nvPr/>
        </p:nvSpPr>
        <p:spPr>
          <a:xfrm>
            <a:off x="3886200" y="3429000"/>
            <a:ext cx="9144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333500" y="1897063"/>
            <a:ext cx="1038225" cy="32004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764" h="3200400">
                <a:moveTo>
                  <a:pt x="1038764" y="0"/>
                </a:moveTo>
                <a:cubicBezTo>
                  <a:pt x="907211" y="6470"/>
                  <a:pt x="547058" y="12940"/>
                  <a:pt x="378843" y="155276"/>
                </a:cubicBezTo>
                <a:cubicBezTo>
                  <a:pt x="210628" y="297612"/>
                  <a:pt x="0" y="346494"/>
                  <a:pt x="29474" y="854015"/>
                </a:cubicBezTo>
                <a:cubicBezTo>
                  <a:pt x="58948" y="1361536"/>
                  <a:pt x="288266" y="2280968"/>
                  <a:pt x="555685" y="32004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Freeform 60"/>
          <p:cNvSpPr/>
          <p:nvPr/>
        </p:nvSpPr>
        <p:spPr>
          <a:xfrm flipH="1">
            <a:off x="6400800" y="2743200"/>
            <a:ext cx="889000" cy="22860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09909 w 1009909"/>
              <a:gd name="connsiteY0" fmla="*/ 0 h 2743200"/>
              <a:gd name="connsiteX1" fmla="*/ 349988 w 1009909"/>
              <a:gd name="connsiteY1" fmla="*/ 155276 h 2743200"/>
              <a:gd name="connsiteX2" fmla="*/ 619 w 1009909"/>
              <a:gd name="connsiteY2" fmla="*/ 854015 h 2743200"/>
              <a:gd name="connsiteX3" fmla="*/ 353703 w 1009909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909" h="2743200">
                <a:moveTo>
                  <a:pt x="1009909" y="0"/>
                </a:moveTo>
                <a:cubicBezTo>
                  <a:pt x="878356" y="6470"/>
                  <a:pt x="518203" y="12940"/>
                  <a:pt x="349988" y="155276"/>
                </a:cubicBezTo>
                <a:cubicBezTo>
                  <a:pt x="181773" y="297612"/>
                  <a:pt x="0" y="422694"/>
                  <a:pt x="619" y="854015"/>
                </a:cubicBezTo>
                <a:cubicBezTo>
                  <a:pt x="1238" y="1285336"/>
                  <a:pt x="86284" y="1823768"/>
                  <a:pt x="353703" y="27432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85800" y="2133600"/>
            <a:ext cx="773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Vertex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code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315200" y="2819400"/>
            <a:ext cx="1231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 dirty="0">
                <a:latin typeface="Calibri" pitchFamily="34" charset="0"/>
              </a:rPr>
              <a:t>Query</a:t>
            </a:r>
            <a:br>
              <a:rPr lang="en-US" i="1" dirty="0">
                <a:latin typeface="Calibri" pitchFamily="34" charset="0"/>
              </a:rPr>
            </a:br>
            <a:r>
              <a:rPr lang="en-US" i="1" dirty="0">
                <a:latin typeface="Calibri" pitchFamily="34" charset="0"/>
              </a:rPr>
              <a:t>plan</a:t>
            </a:r>
          </a:p>
          <a:p>
            <a:pPr>
              <a:spcBef>
                <a:spcPct val="0"/>
              </a:spcBef>
            </a:pPr>
            <a:r>
              <a:rPr lang="en-US" i="1" dirty="0">
                <a:latin typeface="Calibri" pitchFamily="34" charset="0"/>
              </a:rPr>
              <a:t>(Dryad job)</a:t>
            </a:r>
          </a:p>
        </p:txBody>
      </p:sp>
      <p:sp>
        <p:nvSpPr>
          <p:cNvPr id="68" name="Freeform 67"/>
          <p:cNvSpPr/>
          <p:nvPr/>
        </p:nvSpPr>
        <p:spPr>
          <a:xfrm>
            <a:off x="1854200" y="1703388"/>
            <a:ext cx="547688" cy="2792412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38764 w 1038764"/>
              <a:gd name="connsiteY0" fmla="*/ 22561 h 3222961"/>
              <a:gd name="connsiteX1" fmla="*/ 792088 w 1038764"/>
              <a:gd name="connsiteY1" fmla="*/ 25879 h 3222961"/>
              <a:gd name="connsiteX2" fmla="*/ 378843 w 1038764"/>
              <a:gd name="connsiteY2" fmla="*/ 177837 h 3222961"/>
              <a:gd name="connsiteX3" fmla="*/ 29474 w 1038764"/>
              <a:gd name="connsiteY3" fmla="*/ 876576 h 3222961"/>
              <a:gd name="connsiteX4" fmla="*/ 555685 w 1038764"/>
              <a:gd name="connsiteY4" fmla="*/ 3222961 h 3222961"/>
              <a:gd name="connsiteX0" fmla="*/ 798875 w 862093"/>
              <a:gd name="connsiteY0" fmla="*/ 22561 h 3222961"/>
              <a:gd name="connsiteX1" fmla="*/ 792088 w 862093"/>
              <a:gd name="connsiteY1" fmla="*/ 25879 h 3222961"/>
              <a:gd name="connsiteX2" fmla="*/ 378843 w 862093"/>
              <a:gd name="connsiteY2" fmla="*/ 177837 h 3222961"/>
              <a:gd name="connsiteX3" fmla="*/ 29474 w 862093"/>
              <a:gd name="connsiteY3" fmla="*/ 876576 h 3222961"/>
              <a:gd name="connsiteX4" fmla="*/ 555685 w 862093"/>
              <a:gd name="connsiteY4" fmla="*/ 3222961 h 322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93" h="3222961">
                <a:moveTo>
                  <a:pt x="798875" y="22561"/>
                </a:moveTo>
                <a:cubicBezTo>
                  <a:pt x="797744" y="23114"/>
                  <a:pt x="862093" y="0"/>
                  <a:pt x="792088" y="25879"/>
                </a:cubicBezTo>
                <a:cubicBezTo>
                  <a:pt x="722083" y="51758"/>
                  <a:pt x="505945" y="36054"/>
                  <a:pt x="378843" y="177837"/>
                </a:cubicBezTo>
                <a:cubicBezTo>
                  <a:pt x="251741" y="319620"/>
                  <a:pt x="0" y="369055"/>
                  <a:pt x="29474" y="876576"/>
                </a:cubicBezTo>
                <a:cubicBezTo>
                  <a:pt x="58948" y="1384097"/>
                  <a:pt x="288266" y="2303529"/>
                  <a:pt x="555685" y="3222961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057400" y="3505200"/>
            <a:ext cx="638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Data</a:t>
            </a:r>
          </a:p>
        </p:txBody>
      </p:sp>
      <p:cxnSp>
        <p:nvCxnSpPr>
          <p:cNvPr id="18" name="Straight Arrow Connector 17"/>
          <p:cNvCxnSpPr>
            <a:stCxn id="22" idx="4"/>
            <a:endCxn id="14" idx="0"/>
          </p:cNvCxnSpPr>
          <p:nvPr/>
        </p:nvCxnSpPr>
        <p:spPr>
          <a:xfrm rot="5400000">
            <a:off x="34170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4"/>
            <a:endCxn id="15" idx="0"/>
          </p:cNvCxnSpPr>
          <p:nvPr/>
        </p:nvCxnSpPr>
        <p:spPr>
          <a:xfrm rot="5400000">
            <a:off x="47124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/>
      <p:bldP spid="33" grpId="0" animBg="1"/>
      <p:bldP spid="34" grpId="0" animBg="1"/>
      <p:bldP spid="35" grpId="0" animBg="1"/>
      <p:bldP spid="36" grpId="0" animBg="1"/>
      <p:bldP spid="49" grpId="0"/>
      <p:bldP spid="14" grpId="0" animBg="1"/>
      <p:bldP spid="15" grpId="0" animBg="1"/>
      <p:bldP spid="16" grpId="0" animBg="1"/>
      <p:bldP spid="60" grpId="0" animBg="1"/>
      <p:bldP spid="61" grpId="0" animBg="1"/>
      <p:bldP spid="62" grpId="0"/>
      <p:bldP spid="63" grpId="0"/>
      <p:bldP spid="68" grpId="0" animBg="1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500 Years Ago</a:t>
            </a:r>
            <a:endParaRPr lang="en-US" dirty="0"/>
          </a:p>
        </p:txBody>
      </p:sp>
      <p:pic>
        <p:nvPicPr>
          <p:cNvPr id="5122" name="Picture 2" descr="http://upload.wikimedia.org/wikipedia/commons/thumb/2/2b/Tycho_Brahe.JPG/250px-Tycho_Brahe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7" y="1007014"/>
            <a:ext cx="3311346" cy="491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85160" y="5867400"/>
            <a:ext cx="1710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Tycho</a:t>
            </a:r>
            <a:r>
              <a:rPr lang="en-US" sz="2400" dirty="0" smtClean="0"/>
              <a:t> Brahe</a:t>
            </a:r>
            <a:br>
              <a:rPr lang="en-US" sz="2400" dirty="0" smtClean="0"/>
            </a:br>
            <a:r>
              <a:rPr lang="en-US" sz="2400" dirty="0" smtClean="0"/>
              <a:t>(1546-1601)</a:t>
            </a:r>
            <a:endParaRPr lang="en-US" sz="2400" dirty="0"/>
          </a:p>
        </p:txBody>
      </p:sp>
      <p:pic>
        <p:nvPicPr>
          <p:cNvPr id="7" name="Picture 2" descr="File:Johannes Kepler 16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990600"/>
            <a:ext cx="3552952" cy="488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70418" y="5867400"/>
            <a:ext cx="2222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Johannes Kepler</a:t>
            </a:r>
          </a:p>
          <a:p>
            <a:pPr algn="ctr"/>
            <a:r>
              <a:rPr lang="en-US" sz="2400" dirty="0" smtClean="0"/>
              <a:t>(1571-1630)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221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087125"/>
            <a:ext cx="467620" cy="367961"/>
          </a:xfrm>
          <a:prstGeom prst="rect">
            <a:avLst/>
          </a:prstGeom>
          <a:noFill/>
        </p:spPr>
      </p:pic>
      <p:sp>
        <p:nvSpPr>
          <p:cNvPr id="204" name="Rounded Rectangle 203"/>
          <p:cNvSpPr/>
          <p:nvPr/>
        </p:nvSpPr>
        <p:spPr>
          <a:xfrm>
            <a:off x="5257800" y="4003271"/>
            <a:ext cx="1142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4" name="Picture 17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581400"/>
            <a:ext cx="467620" cy="367961"/>
          </a:xfrm>
          <a:prstGeom prst="rect">
            <a:avLst/>
          </a:prstGeom>
          <a:noFill/>
        </p:spPr>
      </p:pic>
      <p:sp>
        <p:nvSpPr>
          <p:cNvPr id="183" name="Rounded Rectangle 182"/>
          <p:cNvSpPr/>
          <p:nvPr/>
        </p:nvSpPr>
        <p:spPr>
          <a:xfrm>
            <a:off x="5638800" y="3469871"/>
            <a:ext cx="761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5" name="Picture 17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553725"/>
            <a:ext cx="467620" cy="367961"/>
          </a:xfrm>
          <a:prstGeom prst="rect">
            <a:avLst/>
          </a:prstGeom>
          <a:noFill/>
        </p:spPr>
      </p:pic>
      <p:sp>
        <p:nvSpPr>
          <p:cNvPr id="188" name="Rounded Rectangle 187"/>
          <p:cNvSpPr/>
          <p:nvPr/>
        </p:nvSpPr>
        <p:spPr>
          <a:xfrm>
            <a:off x="6841817" y="34698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5" name="Rounded Rectangle 304"/>
          <p:cNvSpPr/>
          <p:nvPr/>
        </p:nvSpPr>
        <p:spPr>
          <a:xfrm>
            <a:off x="5715000" y="3509400"/>
            <a:ext cx="622005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6" name="Rounded Rectangle 305"/>
          <p:cNvSpPr/>
          <p:nvPr/>
        </p:nvSpPr>
        <p:spPr>
          <a:xfrm>
            <a:off x="6898200" y="3509400"/>
            <a:ext cx="8418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76" name="Picture 17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553725"/>
            <a:ext cx="467620" cy="367961"/>
          </a:xfrm>
          <a:prstGeom prst="rect">
            <a:avLst/>
          </a:prstGeom>
          <a:noFill/>
        </p:spPr>
      </p:pic>
      <p:sp>
        <p:nvSpPr>
          <p:cNvPr id="177" name="Rounded Rectangle 176"/>
          <p:cNvSpPr/>
          <p:nvPr/>
        </p:nvSpPr>
        <p:spPr>
          <a:xfrm>
            <a:off x="3991227" y="3469871"/>
            <a:ext cx="13295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0" name="Rounded Rectangle 299"/>
          <p:cNvSpPr/>
          <p:nvPr/>
        </p:nvSpPr>
        <p:spPr>
          <a:xfrm>
            <a:off x="4036800" y="3509400"/>
            <a:ext cx="6576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3" name="Rounded Rectangle 302"/>
          <p:cNvSpPr/>
          <p:nvPr/>
        </p:nvSpPr>
        <p:spPr>
          <a:xfrm>
            <a:off x="4724400" y="3505200"/>
            <a:ext cx="5334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2286000"/>
            <a:ext cx="20806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Where</a:t>
            </a:r>
          </a:p>
          <a:p>
            <a:r>
              <a:rPr lang="en-US" sz="3600" dirty="0" smtClean="0"/>
              <a:t>Select</a:t>
            </a:r>
          </a:p>
          <a:p>
            <a:r>
              <a:rPr lang="en-US" sz="3600" dirty="0" err="1" smtClean="0"/>
              <a:t>GroupBy</a:t>
            </a:r>
            <a:endParaRPr lang="en-US" sz="3600" dirty="0" smtClean="0"/>
          </a:p>
          <a:p>
            <a:r>
              <a:rPr lang="en-US" sz="3600" dirty="0" err="1" smtClean="0"/>
              <a:t>OrderBy</a:t>
            </a:r>
            <a:endParaRPr lang="en-US" sz="3600" dirty="0" smtClean="0"/>
          </a:p>
          <a:p>
            <a:r>
              <a:rPr lang="en-US" sz="3600" dirty="0" smtClean="0"/>
              <a:t>Aggregate</a:t>
            </a:r>
          </a:p>
          <a:p>
            <a:r>
              <a:rPr lang="en-US" sz="3600" dirty="0" smtClean="0"/>
              <a:t>Join</a:t>
            </a:r>
          </a:p>
        </p:txBody>
      </p:sp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1572525"/>
            <a:ext cx="467620" cy="36796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1572525"/>
            <a:ext cx="467620" cy="367961"/>
          </a:xfrm>
          <a:prstGeom prst="rect">
            <a:avLst/>
          </a:prstGeom>
          <a:noFill/>
        </p:spPr>
      </p:pic>
      <p:pic>
        <p:nvPicPr>
          <p:cNvPr id="7" name="Picture 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572525"/>
            <a:ext cx="467620" cy="36796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3991227" y="14886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ectangle 8"/>
          <p:cNvSpPr/>
          <p:nvPr/>
        </p:nvSpPr>
        <p:spPr>
          <a:xfrm>
            <a:off x="411167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20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4513166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471391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4914658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" name="Rounded Rectangle 13"/>
          <p:cNvSpPr/>
          <p:nvPr/>
        </p:nvSpPr>
        <p:spPr>
          <a:xfrm>
            <a:off x="5436596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" name="Rectangle 14"/>
          <p:cNvSpPr/>
          <p:nvPr/>
        </p:nvSpPr>
        <p:spPr>
          <a:xfrm>
            <a:off x="555704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575778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95853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615928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" name="Rounded Rectangle 18"/>
          <p:cNvSpPr/>
          <p:nvPr/>
        </p:nvSpPr>
        <p:spPr>
          <a:xfrm>
            <a:off x="6841817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0" name="Rectangle 19"/>
          <p:cNvSpPr/>
          <p:nvPr/>
        </p:nvSpPr>
        <p:spPr>
          <a:xfrm>
            <a:off x="696226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16300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36375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Rectangle 22"/>
          <p:cNvSpPr/>
          <p:nvPr/>
        </p:nvSpPr>
        <p:spPr>
          <a:xfrm>
            <a:off x="7564501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32" name="Picture 131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2486925"/>
            <a:ext cx="467620" cy="367961"/>
          </a:xfrm>
          <a:prstGeom prst="rect">
            <a:avLst/>
          </a:prstGeom>
          <a:noFill/>
        </p:spPr>
      </p:pic>
      <p:pic>
        <p:nvPicPr>
          <p:cNvPr id="133" name="Picture 13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2486925"/>
            <a:ext cx="467620" cy="367961"/>
          </a:xfrm>
          <a:prstGeom prst="rect">
            <a:avLst/>
          </a:prstGeom>
          <a:noFill/>
        </p:spPr>
      </p:pic>
      <p:pic>
        <p:nvPicPr>
          <p:cNvPr id="134" name="Picture 13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486925"/>
            <a:ext cx="467620" cy="367961"/>
          </a:xfrm>
          <a:prstGeom prst="rect">
            <a:avLst/>
          </a:prstGeom>
          <a:noFill/>
        </p:spPr>
      </p:pic>
      <p:sp>
        <p:nvSpPr>
          <p:cNvPr id="135" name="Rounded Rectangle 134"/>
          <p:cNvSpPr/>
          <p:nvPr/>
        </p:nvSpPr>
        <p:spPr>
          <a:xfrm>
            <a:off x="3991227" y="24030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36" name="Rectangle 135"/>
          <p:cNvSpPr/>
          <p:nvPr/>
        </p:nvSpPr>
        <p:spPr>
          <a:xfrm>
            <a:off x="411167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513166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471391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1" name="Rounded Rectangle 140"/>
          <p:cNvSpPr/>
          <p:nvPr/>
        </p:nvSpPr>
        <p:spPr>
          <a:xfrm>
            <a:off x="5436596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3" name="Rectangle 142"/>
          <p:cNvSpPr/>
          <p:nvPr/>
        </p:nvSpPr>
        <p:spPr>
          <a:xfrm>
            <a:off x="575778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595853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615928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6" name="Rounded Rectangle 145"/>
          <p:cNvSpPr/>
          <p:nvPr/>
        </p:nvSpPr>
        <p:spPr>
          <a:xfrm>
            <a:off x="6841817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7" name="Rectangle 146"/>
          <p:cNvSpPr/>
          <p:nvPr/>
        </p:nvSpPr>
        <p:spPr>
          <a:xfrm>
            <a:off x="6962263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8" name="Rectangle 147"/>
          <p:cNvSpPr/>
          <p:nvPr/>
        </p:nvSpPr>
        <p:spPr>
          <a:xfrm>
            <a:off x="716300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53" name="Picture 15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3020325"/>
            <a:ext cx="467620" cy="367961"/>
          </a:xfrm>
          <a:prstGeom prst="rect">
            <a:avLst/>
          </a:prstGeom>
          <a:noFill/>
        </p:spPr>
      </p:pic>
      <p:pic>
        <p:nvPicPr>
          <p:cNvPr id="154" name="Picture 15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020325"/>
            <a:ext cx="467620" cy="367961"/>
          </a:xfrm>
          <a:prstGeom prst="rect">
            <a:avLst/>
          </a:prstGeom>
          <a:noFill/>
        </p:spPr>
      </p:pic>
      <p:pic>
        <p:nvPicPr>
          <p:cNvPr id="155" name="Picture 15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020325"/>
            <a:ext cx="467620" cy="367961"/>
          </a:xfrm>
          <a:prstGeom prst="rect">
            <a:avLst/>
          </a:prstGeom>
          <a:noFill/>
        </p:spPr>
      </p:pic>
      <p:sp>
        <p:nvSpPr>
          <p:cNvPr id="156" name="Rounded Rectangle 155"/>
          <p:cNvSpPr/>
          <p:nvPr/>
        </p:nvSpPr>
        <p:spPr>
          <a:xfrm>
            <a:off x="3991227" y="29364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7" name="Rectangle 156"/>
          <p:cNvSpPr/>
          <p:nvPr/>
        </p:nvSpPr>
        <p:spPr>
          <a:xfrm>
            <a:off x="408960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290345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4491091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0" name="Rectangle 159"/>
          <p:cNvSpPr/>
          <p:nvPr/>
        </p:nvSpPr>
        <p:spPr>
          <a:xfrm>
            <a:off x="469183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4892583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2" name="Rounded Rectangle 161"/>
          <p:cNvSpPr/>
          <p:nvPr/>
        </p:nvSpPr>
        <p:spPr>
          <a:xfrm>
            <a:off x="5436596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3" name="Rectangle 162"/>
          <p:cNvSpPr/>
          <p:nvPr/>
        </p:nvSpPr>
        <p:spPr>
          <a:xfrm>
            <a:off x="553496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4" name="Rectangle 163"/>
          <p:cNvSpPr/>
          <p:nvPr/>
        </p:nvSpPr>
        <p:spPr>
          <a:xfrm>
            <a:off x="573571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5" name="Rectangle 164"/>
          <p:cNvSpPr/>
          <p:nvPr/>
        </p:nvSpPr>
        <p:spPr>
          <a:xfrm>
            <a:off x="593646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6" name="Rectangle 165"/>
          <p:cNvSpPr/>
          <p:nvPr/>
        </p:nvSpPr>
        <p:spPr>
          <a:xfrm>
            <a:off x="613720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7" name="Rounded Rectangle 166"/>
          <p:cNvSpPr/>
          <p:nvPr/>
        </p:nvSpPr>
        <p:spPr>
          <a:xfrm>
            <a:off x="6841817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8" name="Rectangle 167"/>
          <p:cNvSpPr/>
          <p:nvPr/>
        </p:nvSpPr>
        <p:spPr>
          <a:xfrm>
            <a:off x="694018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9" name="Rectangle 168"/>
          <p:cNvSpPr/>
          <p:nvPr/>
        </p:nvSpPr>
        <p:spPr>
          <a:xfrm>
            <a:off x="714093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0" name="Rectangle 169"/>
          <p:cNvSpPr/>
          <p:nvPr/>
        </p:nvSpPr>
        <p:spPr>
          <a:xfrm>
            <a:off x="734168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1" name="Rectangle 170"/>
          <p:cNvSpPr/>
          <p:nvPr/>
        </p:nvSpPr>
        <p:spPr>
          <a:xfrm>
            <a:off x="7542426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ectangle 177"/>
          <p:cNvSpPr/>
          <p:nvPr/>
        </p:nvSpPr>
        <p:spPr>
          <a:xfrm>
            <a:off x="4114374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315119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0" name="Rectangle 179"/>
          <p:cNvSpPr/>
          <p:nvPr/>
        </p:nvSpPr>
        <p:spPr>
          <a:xfrm>
            <a:off x="4515865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1" name="Rectangle 180"/>
          <p:cNvSpPr/>
          <p:nvPr/>
        </p:nvSpPr>
        <p:spPr>
          <a:xfrm>
            <a:off x="476175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4933575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5760488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5961234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6161981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9" name="Rectangle 188"/>
          <p:cNvSpPr/>
          <p:nvPr/>
        </p:nvSpPr>
        <p:spPr>
          <a:xfrm>
            <a:off x="6964962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0" name="Rectangle 189"/>
          <p:cNvSpPr/>
          <p:nvPr/>
        </p:nvSpPr>
        <p:spPr>
          <a:xfrm>
            <a:off x="7165708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1" name="Rectangle 190"/>
          <p:cNvSpPr/>
          <p:nvPr/>
        </p:nvSpPr>
        <p:spPr>
          <a:xfrm>
            <a:off x="7366454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2" name="Rectangle 191"/>
          <p:cNvSpPr/>
          <p:nvPr/>
        </p:nvSpPr>
        <p:spPr>
          <a:xfrm>
            <a:off x="7567200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96" name="Picture 19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4087125"/>
            <a:ext cx="467620" cy="367961"/>
          </a:xfrm>
          <a:prstGeom prst="rect">
            <a:avLst/>
          </a:prstGeom>
          <a:noFill/>
        </p:spPr>
      </p:pic>
      <p:pic>
        <p:nvPicPr>
          <p:cNvPr id="197" name="Picture 19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087125"/>
            <a:ext cx="467620" cy="367961"/>
          </a:xfrm>
          <a:prstGeom prst="rect">
            <a:avLst/>
          </a:prstGeom>
          <a:noFill/>
        </p:spPr>
      </p:pic>
      <p:sp>
        <p:nvSpPr>
          <p:cNvPr id="198" name="Rounded Rectangle 197"/>
          <p:cNvSpPr/>
          <p:nvPr/>
        </p:nvSpPr>
        <p:spPr>
          <a:xfrm>
            <a:off x="3991227" y="4003271"/>
            <a:ext cx="9617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9" name="Rectangle 198"/>
          <p:cNvSpPr/>
          <p:nvPr/>
        </p:nvSpPr>
        <p:spPr>
          <a:xfrm>
            <a:off x="4118400" y="4295790"/>
            <a:ext cx="1137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316484" y="4289363"/>
            <a:ext cx="116383" cy="52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1" name="Rectangle 200"/>
          <p:cNvSpPr/>
          <p:nvPr/>
        </p:nvSpPr>
        <p:spPr>
          <a:xfrm>
            <a:off x="4511080" y="4268487"/>
            <a:ext cx="122534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2" name="Rectangle 201"/>
          <p:cNvSpPr/>
          <p:nvPr/>
        </p:nvSpPr>
        <p:spPr>
          <a:xfrm>
            <a:off x="4705674" y="4268487"/>
            <a:ext cx="128685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3" name="Rectangle 202"/>
          <p:cNvSpPr/>
          <p:nvPr/>
        </p:nvSpPr>
        <p:spPr>
          <a:xfrm>
            <a:off x="5334000" y="4261529"/>
            <a:ext cx="120878" cy="7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5" name="Rectangle 204"/>
          <p:cNvSpPr/>
          <p:nvPr/>
        </p:nvSpPr>
        <p:spPr>
          <a:xfrm>
            <a:off x="5551200" y="4226400"/>
            <a:ext cx="126291" cy="115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6" name="Rectangle 205"/>
          <p:cNvSpPr/>
          <p:nvPr/>
        </p:nvSpPr>
        <p:spPr>
          <a:xfrm>
            <a:off x="5752800" y="4212000"/>
            <a:ext cx="125437" cy="129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7" name="Rectangle 206"/>
          <p:cNvSpPr/>
          <p:nvPr/>
        </p:nvSpPr>
        <p:spPr>
          <a:xfrm>
            <a:off x="5947201" y="4176000"/>
            <a:ext cx="131782" cy="165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8" name="Rectangle 207"/>
          <p:cNvSpPr/>
          <p:nvPr/>
        </p:nvSpPr>
        <p:spPr>
          <a:xfrm>
            <a:off x="6159418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9" name="Rounded Rectangle 208"/>
          <p:cNvSpPr/>
          <p:nvPr/>
        </p:nvSpPr>
        <p:spPr>
          <a:xfrm>
            <a:off x="6841817" y="40032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10" name="Rectangle 209"/>
          <p:cNvSpPr/>
          <p:nvPr/>
        </p:nvSpPr>
        <p:spPr>
          <a:xfrm>
            <a:off x="6962399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1" name="Rectangle 210"/>
          <p:cNvSpPr/>
          <p:nvPr/>
        </p:nvSpPr>
        <p:spPr>
          <a:xfrm>
            <a:off x="7163999" y="4118400"/>
            <a:ext cx="119457" cy="223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2" name="Rectangle 211"/>
          <p:cNvSpPr/>
          <p:nvPr/>
        </p:nvSpPr>
        <p:spPr>
          <a:xfrm>
            <a:off x="7358400" y="4075200"/>
            <a:ext cx="125803" cy="266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3" name="Rectangle 212"/>
          <p:cNvSpPr/>
          <p:nvPr/>
        </p:nvSpPr>
        <p:spPr>
          <a:xfrm>
            <a:off x="7564501" y="40455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16" name="Picture 21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867" y="5192431"/>
            <a:ext cx="467620" cy="367961"/>
          </a:xfrm>
          <a:prstGeom prst="rect">
            <a:avLst/>
          </a:prstGeom>
          <a:noFill/>
        </p:spPr>
      </p:pic>
      <p:pic>
        <p:nvPicPr>
          <p:cNvPr id="218" name="Picture 217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9135" y="5192431"/>
            <a:ext cx="467620" cy="367961"/>
          </a:xfrm>
          <a:prstGeom prst="rect">
            <a:avLst/>
          </a:prstGeom>
          <a:noFill/>
        </p:spPr>
      </p:pic>
      <p:sp>
        <p:nvSpPr>
          <p:cNvPr id="219" name="Rounded Rectangle 218"/>
          <p:cNvSpPr/>
          <p:nvPr/>
        </p:nvSpPr>
        <p:spPr>
          <a:xfrm>
            <a:off x="4646562" y="5108577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0" name="Rectangle 219"/>
          <p:cNvSpPr/>
          <p:nvPr/>
        </p:nvSpPr>
        <p:spPr>
          <a:xfrm>
            <a:off x="476701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4967755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2" name="Rectangle 221"/>
          <p:cNvSpPr/>
          <p:nvPr/>
        </p:nvSpPr>
        <p:spPr>
          <a:xfrm>
            <a:off x="5168501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3" name="Rectangle 222"/>
          <p:cNvSpPr/>
          <p:nvPr/>
        </p:nvSpPr>
        <p:spPr>
          <a:xfrm>
            <a:off x="5369247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4" name="Rectangle 223"/>
          <p:cNvSpPr/>
          <p:nvPr/>
        </p:nvSpPr>
        <p:spPr>
          <a:xfrm>
            <a:off x="5569993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5" name="Rounded Rectangle 224"/>
          <p:cNvSpPr/>
          <p:nvPr/>
        </p:nvSpPr>
        <p:spPr>
          <a:xfrm>
            <a:off x="6091931" y="5108577"/>
            <a:ext cx="7349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6" name="Rectangle 225"/>
          <p:cNvSpPr/>
          <p:nvPr/>
        </p:nvSpPr>
        <p:spPr>
          <a:xfrm>
            <a:off x="6212378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7" name="Rectangle 226"/>
          <p:cNvSpPr/>
          <p:nvPr/>
        </p:nvSpPr>
        <p:spPr>
          <a:xfrm>
            <a:off x="6413124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8" name="Rectangle 227"/>
          <p:cNvSpPr/>
          <p:nvPr/>
        </p:nvSpPr>
        <p:spPr>
          <a:xfrm>
            <a:off x="661387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37" name="Picture 23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4579654"/>
            <a:ext cx="467620" cy="367961"/>
          </a:xfrm>
          <a:prstGeom prst="rect">
            <a:avLst/>
          </a:prstGeom>
          <a:noFill/>
        </p:spPr>
      </p:pic>
      <p:sp>
        <p:nvSpPr>
          <p:cNvPr id="246" name="Rounded Rectangle 245"/>
          <p:cNvSpPr/>
          <p:nvPr/>
        </p:nvSpPr>
        <p:spPr>
          <a:xfrm>
            <a:off x="5436597" y="4495800"/>
            <a:ext cx="35460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47" name="Rectangle 246"/>
          <p:cNvSpPr/>
          <p:nvPr/>
        </p:nvSpPr>
        <p:spPr>
          <a:xfrm>
            <a:off x="5557043" y="4538079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4" name="Rectangle 303"/>
          <p:cNvSpPr/>
          <p:nvPr/>
        </p:nvSpPr>
        <p:spPr>
          <a:xfrm>
            <a:off x="510540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0" name="Down Arrow 309"/>
          <p:cNvSpPr/>
          <p:nvPr/>
        </p:nvSpPr>
        <p:spPr>
          <a:xfrm>
            <a:off x="5715000" y="1981200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3" name="Picture 31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1794" y="5189254"/>
            <a:ext cx="467620" cy="367961"/>
          </a:xfrm>
          <a:prstGeom prst="rect">
            <a:avLst/>
          </a:prstGeom>
          <a:noFill/>
        </p:spPr>
      </p:pic>
      <p:pic>
        <p:nvPicPr>
          <p:cNvPr id="314" name="Picture 31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710" y="5189254"/>
            <a:ext cx="467620" cy="367961"/>
          </a:xfrm>
          <a:prstGeom prst="rect">
            <a:avLst/>
          </a:prstGeom>
          <a:noFill/>
        </p:spPr>
      </p:pic>
      <p:sp>
        <p:nvSpPr>
          <p:cNvPr id="315" name="Rounded Rectangle 314"/>
          <p:cNvSpPr/>
          <p:nvPr/>
        </p:nvSpPr>
        <p:spPr>
          <a:xfrm>
            <a:off x="1705859" y="5105400"/>
            <a:ext cx="72827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16" name="Rectangle 315"/>
          <p:cNvSpPr/>
          <p:nvPr/>
        </p:nvSpPr>
        <p:spPr>
          <a:xfrm>
            <a:off x="1826305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7" name="Rectangle 316"/>
          <p:cNvSpPr/>
          <p:nvPr/>
        </p:nvSpPr>
        <p:spPr>
          <a:xfrm>
            <a:off x="2027051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8" name="Rectangle 317"/>
          <p:cNvSpPr/>
          <p:nvPr/>
        </p:nvSpPr>
        <p:spPr>
          <a:xfrm>
            <a:off x="2227797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0" name="Rounded Rectangle 319"/>
          <p:cNvSpPr/>
          <p:nvPr/>
        </p:nvSpPr>
        <p:spPr>
          <a:xfrm>
            <a:off x="2784074" y="5105400"/>
            <a:ext cx="515431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21" name="Rectangle 320"/>
          <p:cNvSpPr/>
          <p:nvPr/>
        </p:nvSpPr>
        <p:spPr>
          <a:xfrm>
            <a:off x="2904520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2" name="Rectangle 321"/>
          <p:cNvSpPr/>
          <p:nvPr/>
        </p:nvSpPr>
        <p:spPr>
          <a:xfrm>
            <a:off x="3105266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5" name="Down Arrow 324"/>
          <p:cNvSpPr/>
          <p:nvPr/>
        </p:nvSpPr>
        <p:spPr>
          <a:xfrm rot="16200000">
            <a:off x="3276600" y="5225592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476877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4969517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8" name="Rectangle 327"/>
          <p:cNvSpPr/>
          <p:nvPr/>
        </p:nvSpPr>
        <p:spPr>
          <a:xfrm>
            <a:off x="5170263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9" name="Rectangle 328"/>
          <p:cNvSpPr/>
          <p:nvPr/>
        </p:nvSpPr>
        <p:spPr>
          <a:xfrm>
            <a:off x="5371009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0" name="Rectangle 329"/>
          <p:cNvSpPr/>
          <p:nvPr/>
        </p:nvSpPr>
        <p:spPr>
          <a:xfrm>
            <a:off x="5571755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1" name="Rectangle 330"/>
          <p:cNvSpPr/>
          <p:nvPr/>
        </p:nvSpPr>
        <p:spPr>
          <a:xfrm>
            <a:off x="6214140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2" name="Rectangle 331"/>
          <p:cNvSpPr/>
          <p:nvPr/>
        </p:nvSpPr>
        <p:spPr>
          <a:xfrm>
            <a:off x="6414886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3" name="Rectangle 332"/>
          <p:cNvSpPr/>
          <p:nvPr/>
        </p:nvSpPr>
        <p:spPr>
          <a:xfrm>
            <a:off x="661563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43658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183" grpId="0" animBg="1"/>
      <p:bldP spid="188" grpId="0" animBg="1"/>
      <p:bldP spid="305" grpId="0" animBg="1"/>
      <p:bldP spid="306" grpId="0" animBg="1"/>
      <p:bldP spid="177" grpId="0" animBg="1"/>
      <p:bldP spid="300" grpId="0" animBg="1"/>
      <p:bldP spid="303" grpId="0" animBg="1"/>
      <p:bldP spid="135" grpId="0" animBg="1"/>
      <p:bldP spid="136" grpId="0" animBg="1"/>
      <p:bldP spid="138" grpId="0" animBg="1"/>
      <p:bldP spid="139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1" grpId="0" animBg="1"/>
      <p:bldP spid="192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46" grpId="0" animBg="1"/>
      <p:bldP spid="247" grpId="0" animBg="1"/>
      <p:bldP spid="304" grpId="0" animBg="1"/>
      <p:bldP spid="315" grpId="0" animBg="1"/>
      <p:bldP spid="316" grpId="0" animBg="1"/>
      <p:bldP spid="317" grpId="0" animBg="1"/>
      <p:bldP spid="318" grpId="0" animBg="1"/>
      <p:bldP spid="320" grpId="0" animBg="1"/>
      <p:bldP spid="321" grpId="0" animBg="1"/>
      <p:bldP spid="322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47225"/>
          </a:xfrm>
        </p:spPr>
        <p:txBody>
          <a:bodyPr/>
          <a:lstStyle/>
          <a:p>
            <a:r>
              <a:rPr lang="en-US" dirty="0" smtClean="0"/>
              <a:t>Very expressive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04800" y="1447800"/>
            <a:ext cx="4441861" cy="156966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result = </a:t>
            </a:r>
            <a:endParaRPr lang="en-US" sz="2400" dirty="0" smtClean="0"/>
          </a:p>
          <a:p>
            <a:r>
              <a:rPr lang="en-US" sz="2400" dirty="0" err="1" smtClean="0"/>
              <a:t>input.SelectMany</a:t>
            </a:r>
            <a:r>
              <a:rPr lang="en-US" sz="2400" dirty="0" smtClean="0"/>
              <a:t>(r </a:t>
            </a:r>
            <a:r>
              <a:rPr lang="en-US" sz="2400" dirty="0"/>
              <a:t>=&gt; </a:t>
            </a:r>
            <a:r>
              <a:rPr lang="en-US" sz="2400" dirty="0" smtClean="0">
                <a:solidFill>
                  <a:srgbClr val="FF0000"/>
                </a:solidFill>
              </a:rPr>
              <a:t>Mapper</a:t>
            </a:r>
            <a:r>
              <a:rPr lang="en-US" sz="2400" dirty="0" smtClean="0"/>
              <a:t>(r))</a:t>
            </a:r>
            <a:endParaRPr lang="en-US" sz="2400" dirty="0"/>
          </a:p>
          <a:p>
            <a:r>
              <a:rPr lang="en-US" sz="2400" dirty="0" smtClean="0"/>
              <a:t>          </a:t>
            </a:r>
            <a:r>
              <a:rPr lang="en-US" sz="2400" dirty="0"/>
              <a:t>.</a:t>
            </a:r>
            <a:r>
              <a:rPr lang="en-US" sz="2400" dirty="0" err="1" smtClean="0"/>
              <a:t>GroupBy</a:t>
            </a:r>
            <a:r>
              <a:rPr lang="en-US" sz="2400" dirty="0" smtClean="0"/>
              <a:t>(r </a:t>
            </a:r>
            <a:r>
              <a:rPr lang="en-US" sz="2400" dirty="0"/>
              <a:t>=&gt; </a:t>
            </a:r>
            <a:r>
              <a:rPr lang="en-US" sz="2400" dirty="0" smtClean="0">
                <a:solidFill>
                  <a:srgbClr val="FF0000"/>
                </a:solidFill>
              </a:rPr>
              <a:t>Key</a:t>
            </a:r>
            <a:r>
              <a:rPr lang="en-US" sz="2400" dirty="0" smtClean="0"/>
              <a:t>(r))</a:t>
            </a:r>
            <a:endParaRPr lang="en-US" sz="2400" dirty="0"/>
          </a:p>
          <a:p>
            <a:r>
              <a:rPr lang="en-US" sz="2400" dirty="0" smtClean="0"/>
              <a:t>          </a:t>
            </a:r>
            <a:r>
              <a:rPr lang="en-US" sz="2400"/>
              <a:t>.</a:t>
            </a:r>
            <a:r>
              <a:rPr lang="en-US" sz="2400" smtClean="0"/>
              <a:t>Select(g =&gt; </a:t>
            </a:r>
            <a:r>
              <a:rPr lang="en-US" sz="2400" smtClean="0">
                <a:solidFill>
                  <a:srgbClr val="FF0000"/>
                </a:solidFill>
              </a:rPr>
              <a:t>Reducer</a:t>
            </a:r>
            <a:r>
              <a:rPr lang="en-US" sz="2400" smtClean="0"/>
              <a:t>(g</a:t>
            </a:r>
            <a:r>
              <a:rPr lang="en-US" sz="2400" dirty="0" smtClean="0"/>
              <a:t>));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511" y="1655354"/>
            <a:ext cx="3740114" cy="115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13469" y="2796251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Map-Reduce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78" y="3830337"/>
            <a:ext cx="4505500" cy="170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6831" y="3344743"/>
            <a:ext cx="3348519" cy="3007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354627" y="5537771"/>
            <a:ext cx="1938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sorting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66831" y="6339448"/>
            <a:ext cx="315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Iterative machine-learning (EM)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08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Dryad: A distributed runtime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DryadLINQ: A compiler for Dryad</a:t>
            </a:r>
          </a:p>
          <a:p>
            <a:r>
              <a:rPr lang="en-US" dirty="0" smtClean="0"/>
              <a:t>Tools and applications</a:t>
            </a:r>
          </a:p>
          <a:p>
            <a:r>
              <a:rPr lang="en-US" dirty="0" smtClean="0"/>
              <a:t>Sketch: A billion-row spreadsheet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5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849" y="365126"/>
            <a:ext cx="8243501" cy="1325563"/>
          </a:xfrm>
        </p:spPr>
        <p:txBody>
          <a:bodyPr/>
          <a:lstStyle/>
          <a:p>
            <a:r>
              <a:rPr lang="en-US" dirty="0" smtClean="0"/>
              <a:t>Debugging DryadLINQ jobs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33</a:t>
            </a:fld>
            <a:endParaRPr 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" y="1828800"/>
            <a:ext cx="9144000" cy="4746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35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performance counters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0762" y="1825625"/>
            <a:ext cx="7402475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170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Kinect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l="43148" t="49089" r="43277" b="23567"/>
          <a:stretch>
            <a:fillRect/>
          </a:stretch>
        </p:blipFill>
        <p:spPr bwMode="auto">
          <a:xfrm>
            <a:off x="6074384" y="2199823"/>
            <a:ext cx="3009127" cy="300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 l="42879" t="15755" r="43546" b="56901"/>
          <a:stretch>
            <a:fillRect/>
          </a:stretch>
        </p:blipFill>
        <p:spPr bwMode="auto">
          <a:xfrm>
            <a:off x="0" y="2132426"/>
            <a:ext cx="3009125" cy="300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58549" y="5181600"/>
            <a:ext cx="1864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Depth map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648986" y="5181601"/>
            <a:ext cx="1809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Body parts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3581400" y="3048000"/>
            <a:ext cx="1828800" cy="121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Britannic Bold" pitchFamily="34" charset="0"/>
              </a:rPr>
              <a:t>Classifier</a:t>
            </a:r>
            <a:endParaRPr lang="en-US" sz="2800" dirty="0">
              <a:solidFill>
                <a:schemeClr val="tx1"/>
              </a:solidFill>
              <a:latin typeface="Britannic Bold" pitchFamily="34" charset="0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105346" y="3418695"/>
            <a:ext cx="457200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486400" y="3418695"/>
            <a:ext cx="457200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17134" y="5181600"/>
            <a:ext cx="1673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Xbox GPU</a:t>
            </a:r>
            <a:endParaRPr lang="en-US" sz="2800" dirty="0"/>
          </a:p>
        </p:txBody>
      </p:sp>
      <p:pic>
        <p:nvPicPr>
          <p:cNvPr id="13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408" y="282906"/>
            <a:ext cx="2384003" cy="149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3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621" y="70721"/>
            <a:ext cx="8229600" cy="1143000"/>
          </a:xfrm>
        </p:spPr>
        <p:txBody>
          <a:bodyPr/>
          <a:lstStyle/>
          <a:p>
            <a:r>
              <a:rPr lang="en-US" dirty="0" smtClean="0"/>
              <a:t>Learn from Many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74" name="Picture 3"/>
          <p:cNvPicPr>
            <a:picLocks noChangeAspect="1" noChangeArrowheads="1"/>
          </p:cNvPicPr>
          <p:nvPr/>
        </p:nvPicPr>
        <p:blipFill>
          <a:blip r:embed="rId3" cstate="print"/>
          <a:srcRect l="9141" t="23491" r="82265" b="54527"/>
          <a:stretch>
            <a:fillRect/>
          </a:stretch>
        </p:blipFill>
        <p:spPr bwMode="auto">
          <a:xfrm>
            <a:off x="304801" y="1074856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5" name="Picture 3"/>
          <p:cNvPicPr>
            <a:picLocks noChangeAspect="1" noChangeArrowheads="1"/>
          </p:cNvPicPr>
          <p:nvPr/>
        </p:nvPicPr>
        <p:blipFill>
          <a:blip r:embed="rId3" cstate="print"/>
          <a:srcRect l="42761" t="23491" r="48645" b="54527"/>
          <a:stretch>
            <a:fillRect/>
          </a:stretch>
        </p:blipFill>
        <p:spPr bwMode="auto">
          <a:xfrm>
            <a:off x="304801" y="3658056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3" cstate="print"/>
          <a:srcRect l="9141" t="23491" r="82265" b="54527"/>
          <a:stretch>
            <a:fillRect/>
          </a:stretch>
        </p:blipFill>
        <p:spPr bwMode="auto">
          <a:xfrm>
            <a:off x="451154" y="1213721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 cstate="print"/>
          <a:srcRect l="42761" t="23491" r="48645" b="54527"/>
          <a:stretch>
            <a:fillRect/>
          </a:stretch>
        </p:blipFill>
        <p:spPr bwMode="auto">
          <a:xfrm>
            <a:off x="451154" y="3796921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3" cstate="print"/>
          <a:srcRect l="9141" t="23491" r="82265" b="54527"/>
          <a:stretch>
            <a:fillRect/>
          </a:stretch>
        </p:blipFill>
        <p:spPr bwMode="auto">
          <a:xfrm>
            <a:off x="736917" y="1289921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 cstate="print"/>
          <a:srcRect l="42761" t="23491" r="48645" b="54527"/>
          <a:stretch>
            <a:fillRect/>
          </a:stretch>
        </p:blipFill>
        <p:spPr bwMode="auto">
          <a:xfrm>
            <a:off x="736917" y="3873121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 cstate="print"/>
          <a:srcRect l="9141" t="23491" r="82265" b="54527"/>
          <a:stretch>
            <a:fillRect/>
          </a:stretch>
        </p:blipFill>
        <p:spPr bwMode="auto">
          <a:xfrm>
            <a:off x="574593" y="1436318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 cstate="print"/>
          <a:srcRect l="42761" t="23491" r="48645" b="54527"/>
          <a:stretch>
            <a:fillRect/>
          </a:stretch>
        </p:blipFill>
        <p:spPr bwMode="auto">
          <a:xfrm>
            <a:off x="574593" y="4019518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 cstate="print"/>
          <a:srcRect l="9141" t="23491" r="82265" b="54527"/>
          <a:stretch>
            <a:fillRect/>
          </a:stretch>
        </p:blipFill>
        <p:spPr bwMode="auto">
          <a:xfrm>
            <a:off x="739414" y="1510848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7" name="Picture 3"/>
          <p:cNvPicPr>
            <a:picLocks noChangeAspect="1" noChangeArrowheads="1"/>
          </p:cNvPicPr>
          <p:nvPr/>
        </p:nvPicPr>
        <p:blipFill>
          <a:blip r:embed="rId3" cstate="print"/>
          <a:srcRect l="42761" t="23491" r="48645" b="54527"/>
          <a:stretch>
            <a:fillRect/>
          </a:stretch>
        </p:blipFill>
        <p:spPr bwMode="auto">
          <a:xfrm>
            <a:off x="739414" y="4094048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3" cstate="print"/>
          <a:srcRect l="9141" t="23491" r="82265" b="54527"/>
          <a:stretch>
            <a:fillRect/>
          </a:stretch>
        </p:blipFill>
        <p:spPr bwMode="auto">
          <a:xfrm>
            <a:off x="986575" y="1534294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9" name="Picture 3"/>
          <p:cNvPicPr>
            <a:picLocks noChangeAspect="1" noChangeArrowheads="1"/>
          </p:cNvPicPr>
          <p:nvPr/>
        </p:nvPicPr>
        <p:blipFill>
          <a:blip r:embed="rId3" cstate="print"/>
          <a:srcRect l="42761" t="23491" r="48645" b="54527"/>
          <a:stretch>
            <a:fillRect/>
          </a:stretch>
        </p:blipFill>
        <p:spPr bwMode="auto">
          <a:xfrm>
            <a:off x="986575" y="4117494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3" cstate="print"/>
          <a:srcRect l="9141" t="23491" r="82265" b="54527"/>
          <a:stretch>
            <a:fillRect/>
          </a:stretch>
        </p:blipFill>
        <p:spPr bwMode="auto">
          <a:xfrm>
            <a:off x="564524" y="1393334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3" cstate="print"/>
          <a:srcRect l="9141" t="23491" r="82265" b="54527"/>
          <a:stretch>
            <a:fillRect/>
          </a:stretch>
        </p:blipFill>
        <p:spPr bwMode="auto">
          <a:xfrm>
            <a:off x="772044" y="1393333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3" cstate="print"/>
          <a:srcRect l="42761" t="23491" r="48645" b="54527"/>
          <a:stretch>
            <a:fillRect/>
          </a:stretch>
        </p:blipFill>
        <p:spPr bwMode="auto">
          <a:xfrm>
            <a:off x="772044" y="3976533"/>
            <a:ext cx="1674822" cy="24133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161" name="Picture 17" descr="C:\Users\mbudiu\AppData\Local\Microsoft\Windows\Temporary Internet Files\Content.IE5\9Y4XRVEM\MP900448623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2604463"/>
            <a:ext cx="1466737" cy="21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7162800" y="4446924"/>
            <a:ext cx="1828800" cy="121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  <a:latin typeface="Britannic Bold" pitchFamily="34" charset="0"/>
              </a:rPr>
              <a:t>Decision</a:t>
            </a:r>
            <a:br>
              <a:rPr lang="en-US" sz="2800" dirty="0" smtClean="0">
                <a:solidFill>
                  <a:schemeClr val="tx1"/>
                </a:solidFill>
                <a:latin typeface="Britannic Bold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Britannic Bold" pitchFamily="34" charset="0"/>
              </a:rPr>
              <a:t>Tree</a:t>
            </a:r>
            <a:br>
              <a:rPr lang="en-US" sz="2800" dirty="0" smtClean="0">
                <a:solidFill>
                  <a:schemeClr val="tx1"/>
                </a:solidFill>
                <a:latin typeface="Britannic Bold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Britannic Bold" pitchFamily="34" charset="0"/>
              </a:rPr>
              <a:t>Classifier</a:t>
            </a:r>
            <a:endParaRPr lang="en-US" sz="2800" dirty="0">
              <a:solidFill>
                <a:schemeClr val="tx1"/>
              </a:solidFill>
              <a:latin typeface="Britannic Bold" pitchFamily="34" charset="0"/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2876746" y="2811858"/>
            <a:ext cx="457200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>
            <a:off x="2876746" y="4765180"/>
            <a:ext cx="457200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543220" y="6087331"/>
            <a:ext cx="2837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Machine learning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830077" y="1847128"/>
            <a:ext cx="2238015" cy="1929459"/>
            <a:chOff x="7296094" y="1162352"/>
            <a:chExt cx="1325788" cy="1143001"/>
          </a:xfrm>
        </p:grpSpPr>
        <p:pic>
          <p:nvPicPr>
            <p:cNvPr id="3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96094" y="1162352"/>
              <a:ext cx="319879" cy="1143001"/>
            </a:xfrm>
            <a:prstGeom prst="rect">
              <a:avLst/>
            </a:prstGeom>
            <a:noFill/>
          </p:spPr>
        </p:pic>
        <p:pic>
          <p:nvPicPr>
            <p:cNvPr id="3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31397" y="1162352"/>
              <a:ext cx="319879" cy="1143001"/>
            </a:xfrm>
            <a:prstGeom prst="rect">
              <a:avLst/>
            </a:prstGeom>
            <a:noFill/>
          </p:spPr>
        </p:pic>
        <p:pic>
          <p:nvPicPr>
            <p:cNvPr id="3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66700" y="1162352"/>
              <a:ext cx="319879" cy="1143001"/>
            </a:xfrm>
            <a:prstGeom prst="rect">
              <a:avLst/>
            </a:prstGeom>
            <a:noFill/>
          </p:spPr>
        </p:pic>
        <p:pic>
          <p:nvPicPr>
            <p:cNvPr id="3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02003" y="1162352"/>
              <a:ext cx="319879" cy="1143001"/>
            </a:xfrm>
            <a:prstGeom prst="rect">
              <a:avLst/>
            </a:prstGeom>
            <a:noFill/>
          </p:spPr>
        </p:pic>
      </p:grpSp>
      <p:grpSp>
        <p:nvGrpSpPr>
          <p:cNvPr id="35" name="Group 34"/>
          <p:cNvGrpSpPr/>
          <p:nvPr/>
        </p:nvGrpSpPr>
        <p:grpSpPr>
          <a:xfrm>
            <a:off x="3830077" y="3947594"/>
            <a:ext cx="2238015" cy="1929459"/>
            <a:chOff x="7296094" y="1162352"/>
            <a:chExt cx="1325788" cy="1143001"/>
          </a:xfrm>
        </p:grpSpPr>
        <p:pic>
          <p:nvPicPr>
            <p:cNvPr id="3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296094" y="1162352"/>
              <a:ext cx="319879" cy="1143001"/>
            </a:xfrm>
            <a:prstGeom prst="rect">
              <a:avLst/>
            </a:prstGeom>
            <a:noFill/>
          </p:spPr>
        </p:pic>
        <p:pic>
          <p:nvPicPr>
            <p:cNvPr id="3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31397" y="1162352"/>
              <a:ext cx="319879" cy="1143001"/>
            </a:xfrm>
            <a:prstGeom prst="rect">
              <a:avLst/>
            </a:prstGeom>
            <a:noFill/>
          </p:spPr>
        </p:pic>
        <p:pic>
          <p:nvPicPr>
            <p:cNvPr id="4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966700" y="1162352"/>
              <a:ext cx="319879" cy="1143001"/>
            </a:xfrm>
            <a:prstGeom prst="rect">
              <a:avLst/>
            </a:prstGeom>
            <a:noFill/>
          </p:spPr>
        </p:pic>
        <p:pic>
          <p:nvPicPr>
            <p:cNvPr id="4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302003" y="1162352"/>
              <a:ext cx="319879" cy="1143001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240221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Dryad: A distributed runtime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DryadLINQ: A compiler for Dryad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Tools and applications</a:t>
            </a:r>
          </a:p>
          <a:p>
            <a:r>
              <a:rPr lang="en-US" dirty="0" smtClean="0"/>
              <a:t>Sketch: A billion-row spreadsheet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9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3010448" y="3171552"/>
            <a:ext cx="3314152" cy="43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hierarchy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914400" y="2971800"/>
            <a:ext cx="4648201" cy="3200399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779458"/>
            <a:ext cx="1056191" cy="79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781800" y="3175530"/>
            <a:ext cx="533400" cy="3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843295" y="2057400"/>
            <a:ext cx="1" cy="72205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138" y="1295400"/>
            <a:ext cx="1176253" cy="10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671" y="2779459"/>
            <a:ext cx="913058" cy="91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03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077" y="1825625"/>
            <a:ext cx="8613226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Visualizations are bounded data displays</a:t>
            </a:r>
          </a:p>
          <a:p>
            <a:r>
              <a:rPr lang="en-US" dirty="0" smtClean="0"/>
              <a:t>All computations are sketches</a:t>
            </a:r>
          </a:p>
          <a:p>
            <a:endParaRPr lang="en-US" dirty="0"/>
          </a:p>
          <a:p>
            <a:r>
              <a:rPr lang="en-US" b="1" dirty="0" smtClean="0"/>
              <a:t>Sketch</a:t>
            </a:r>
            <a:r>
              <a:rPr lang="en-US" dirty="0" smtClean="0"/>
              <a:t> is a runtime for </a:t>
            </a:r>
          </a:p>
          <a:p>
            <a:pPr marL="914400" lvl="1" indent="-457200">
              <a:buAutoNum type="arabicParenBoth"/>
            </a:pPr>
            <a:r>
              <a:rPr lang="en-US" dirty="0" smtClean="0"/>
              <a:t>running streaming (sketching) algorithms</a:t>
            </a:r>
          </a:p>
          <a:p>
            <a:pPr marL="914400" lvl="1" indent="-457200">
              <a:buAutoNum type="arabicParenBoth"/>
            </a:pPr>
            <a:r>
              <a:rPr lang="en-US" dirty="0" smtClean="0"/>
              <a:t>implementing </a:t>
            </a:r>
            <a:r>
              <a:rPr lang="en-US" dirty="0"/>
              <a:t>visualizations with bounded </a:t>
            </a:r>
            <a:r>
              <a:rPr lang="en-US" dirty="0" smtClean="0"/>
              <a:t>data renderings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673" y="365126"/>
            <a:ext cx="1098677" cy="154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:Kepler laws diagram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222750" cy="36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Laws of Planetary Motion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4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7" y="1752600"/>
            <a:ext cx="3556271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3594" y="5945469"/>
            <a:ext cx="302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Tycho’s</a:t>
            </a:r>
            <a:r>
              <a:rPr lang="en-US" sz="2400" dirty="0" smtClean="0"/>
              <a:t> measurements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1394" y="5945469"/>
            <a:ext cx="18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Kepler’s</a:t>
            </a:r>
            <a:r>
              <a:rPr lang="en-US" sz="2400" dirty="0" smtClean="0"/>
              <a:t> laws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350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Sketches = randomized streaming algorithms </a:t>
            </a:r>
          </a:p>
          <a:p>
            <a:r>
              <a:rPr lang="en-US" dirty="0" smtClean="0"/>
              <a:t>Input = set of size n</a:t>
            </a:r>
          </a:p>
          <a:p>
            <a:r>
              <a:rPr lang="en-US" dirty="0" smtClean="0"/>
              <a:t>Result same independent of the order</a:t>
            </a:r>
          </a:p>
          <a:p>
            <a:r>
              <a:rPr lang="en-US" dirty="0" smtClean="0"/>
              <a:t>Memory = O(log(n))</a:t>
            </a:r>
          </a:p>
          <a:p>
            <a:r>
              <a:rPr lang="en-US" dirty="0" smtClean="0"/>
              <a:t>Multi-pass</a:t>
            </a:r>
          </a:p>
          <a:p>
            <a:endParaRPr lang="en-US" dirty="0"/>
          </a:p>
          <a:p>
            <a:r>
              <a:rPr lang="en-US" dirty="0" smtClean="0"/>
              <a:t>Linear input transformations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545" y="2264979"/>
            <a:ext cx="1755228" cy="263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8" y="1508812"/>
            <a:ext cx="7867650" cy="47053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billion rows on 155 machines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8" y="1508812"/>
            <a:ext cx="7867650" cy="4705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 operations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508812"/>
            <a:ext cx="7886700" cy="4668151"/>
          </a:xfrm>
          <a:solidFill>
            <a:srgbClr val="FFFFFF">
              <a:alpha val="69804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/>
              <a:t>Browsing/scrolling</a:t>
            </a:r>
          </a:p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Using predicates</a:t>
            </a:r>
          </a:p>
          <a:p>
            <a:pPr lvl="1"/>
            <a:r>
              <a:rPr lang="en-US" dirty="0" smtClean="0"/>
              <a:t>Heavy hitters</a:t>
            </a:r>
          </a:p>
          <a:p>
            <a:pPr lvl="1"/>
            <a:r>
              <a:rPr lang="en-US" dirty="0" smtClean="0"/>
              <a:t>Sampling</a:t>
            </a:r>
          </a:p>
          <a:p>
            <a:r>
              <a:rPr lang="en-US" dirty="0" smtClean="0"/>
              <a:t>Searching</a:t>
            </a:r>
          </a:p>
          <a:p>
            <a:r>
              <a:rPr lang="en-US" dirty="0" smtClean="0"/>
              <a:t>Sorting</a:t>
            </a:r>
          </a:p>
          <a:p>
            <a:r>
              <a:rPr lang="en-US" dirty="0" smtClean="0"/>
              <a:t>Computing new columns</a:t>
            </a:r>
          </a:p>
          <a:p>
            <a:r>
              <a:rPr lang="en-US" dirty="0" smtClean="0"/>
              <a:t>Set operations (intersection, union, etc.)</a:t>
            </a:r>
          </a:p>
          <a:p>
            <a:r>
              <a:rPr lang="en-US" dirty="0" smtClean="0"/>
              <a:t>Charting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818" y="1603804"/>
            <a:ext cx="6667500" cy="4762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3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320" y="1554377"/>
            <a:ext cx="6667500" cy="476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61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distributed service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272599" y="6356351"/>
            <a:ext cx="2057400" cy="365125"/>
          </a:xfrm>
        </p:spPr>
        <p:txBody>
          <a:bodyPr/>
          <a:lstStyle/>
          <a:p>
            <a:fld id="{E28248A2-C527-40F2-A97A-FB1E4B5C2DC0}" type="slidenum">
              <a:rPr lang="en-US" smtClean="0"/>
              <a:t>45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86" y="1842702"/>
            <a:ext cx="814001" cy="814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63" y="1842702"/>
            <a:ext cx="814001" cy="8140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7" y="4699769"/>
            <a:ext cx="1116741" cy="111674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635578" y="5813251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5578" y="594658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35578" y="6085019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27854" y="6171685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099607" y="4159927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38" y="4699768"/>
            <a:ext cx="1116741" cy="111674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818369" y="5813250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818369" y="594658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818369" y="608501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810645" y="617168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82398" y="4159926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96" y="4699768"/>
            <a:ext cx="1116741" cy="111674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3027027" y="5813250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27027" y="594658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27027" y="608501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19303" y="617168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91056" y="4159926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99" y="4696509"/>
            <a:ext cx="1116741" cy="111674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234930" y="5809991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34930" y="594332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34930" y="6081759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227206" y="6168425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8959" y="4156667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11" idx="2"/>
            <a:endCxn id="36" idx="0"/>
          </p:cNvCxnSpPr>
          <p:nvPr/>
        </p:nvCxnSpPr>
        <p:spPr>
          <a:xfrm>
            <a:off x="5966764" y="2656703"/>
            <a:ext cx="944526" cy="150322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1" idx="2"/>
            <a:endCxn id="42" idx="0"/>
          </p:cNvCxnSpPr>
          <p:nvPr/>
        </p:nvCxnSpPr>
        <p:spPr>
          <a:xfrm flipH="1">
            <a:off x="5094081" y="2656703"/>
            <a:ext cx="872683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2"/>
            <a:endCxn id="36" idx="0"/>
          </p:cNvCxnSpPr>
          <p:nvPr/>
        </p:nvCxnSpPr>
        <p:spPr>
          <a:xfrm>
            <a:off x="2860587" y="2656703"/>
            <a:ext cx="4050703" cy="150322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2"/>
            <a:endCxn id="42" idx="0"/>
          </p:cNvCxnSpPr>
          <p:nvPr/>
        </p:nvCxnSpPr>
        <p:spPr>
          <a:xfrm>
            <a:off x="2860587" y="2656703"/>
            <a:ext cx="2233494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2"/>
            <a:endCxn id="48" idx="0"/>
          </p:cNvCxnSpPr>
          <p:nvPr/>
        </p:nvCxnSpPr>
        <p:spPr>
          <a:xfrm>
            <a:off x="2860587" y="2656703"/>
            <a:ext cx="442152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2"/>
            <a:endCxn id="54" idx="0"/>
          </p:cNvCxnSpPr>
          <p:nvPr/>
        </p:nvCxnSpPr>
        <p:spPr>
          <a:xfrm flipH="1">
            <a:off x="1510642" y="2656703"/>
            <a:ext cx="1349945" cy="149996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DataSets</a:t>
            </a:r>
            <a:r>
              <a:rPr lang="en-US" dirty="0" smtClean="0"/>
              <a:t> = distributed objects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46</a:t>
            </a:fld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1680518" y="2508422"/>
            <a:ext cx="6322028" cy="34722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231399" y="3561698"/>
            <a:ext cx="5032444" cy="999194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3498" y="1863684"/>
            <a:ext cx="2458995" cy="14849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80519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15472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3275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805969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248A2-C527-40F2-A97A-FB1E4B5C2DC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95022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2493" y="1816721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72825" y="4769709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8460" y="2561734"/>
            <a:ext cx="166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DataSet</a:t>
            </a:r>
            <a:r>
              <a:rPr lang="en-US" sz="2400" dirty="0" smtClean="0"/>
              <a:t>&lt;T&gt;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stCxn id="19" idx="2"/>
          </p:cNvCxnSpPr>
          <p:nvPr/>
        </p:nvCxnSpPr>
        <p:spPr>
          <a:xfrm flipH="1">
            <a:off x="5746898" y="3023399"/>
            <a:ext cx="1863866" cy="4693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5447" y="2001387"/>
            <a:ext cx="2254102" cy="4600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6500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31399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9779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8350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49899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629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47481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13876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80271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68467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34862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Spreadsheet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8240" y="3894082"/>
            <a:ext cx="5531139" cy="670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DataSet</a:t>
            </a:r>
            <a:r>
              <a:rPr lang="en-US" sz="2800" dirty="0" smtClean="0">
                <a:solidFill>
                  <a:schemeClr val="tx1"/>
                </a:solidFill>
              </a:rPr>
              <a:t>&lt;Table&gt;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240" y="4677496"/>
            <a:ext cx="1588628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43933" y="4677496"/>
            <a:ext cx="1432958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CSV 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13956" y="4677496"/>
            <a:ext cx="1593463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Column store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58540" y="4677496"/>
            <a:ext cx="790839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Cosmos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4371" y="476643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 layer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240" y="3263460"/>
            <a:ext cx="5531139" cy="55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Table operations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8240" y="2632838"/>
            <a:ext cx="5531139" cy="550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GUI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4371" y="4044824"/>
            <a:ext cx="196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74370" y="3361193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Spreadsheet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4369" y="2723262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Spreadsheet display</a:t>
            </a:r>
          </a:p>
        </p:txBody>
      </p:sp>
    </p:spTree>
    <p:extLst>
      <p:ext uri="{BB962C8B-B14F-4D97-AF65-F5344CB8AC3E}">
        <p14:creationId xmlns:p14="http://schemas.microsoft.com/office/powerpoint/2010/main" val="9127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interface </a:t>
            </a:r>
            <a:r>
              <a:rPr lang="en-US" dirty="0" err="1" smtClean="0"/>
              <a:t>IDataSet</a:t>
            </a:r>
            <a:r>
              <a:rPr lang="en-US" dirty="0" smtClean="0"/>
              <a:t>&lt;T&gt; {</a:t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dirty="0" err="1" smtClean="0"/>
              <a:t>IDataSet</a:t>
            </a:r>
            <a:r>
              <a:rPr lang="en-US" dirty="0" smtClean="0"/>
              <a:t>&lt;S&gt;               Map&lt;S&gt;(</a:t>
            </a:r>
            <a:r>
              <a:rPr lang="en-US" dirty="0" err="1" smtClean="0"/>
              <a:t>Func</a:t>
            </a:r>
            <a:r>
              <a:rPr lang="en-US" dirty="0" smtClean="0"/>
              <a:t>&lt;T,S&gt; f);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</a:t>
            </a:r>
            <a:r>
              <a:rPr lang="en-US" dirty="0" err="1" smtClean="0"/>
              <a:t>IDataSet</a:t>
            </a:r>
            <a:r>
              <a:rPr lang="en-US" dirty="0" smtClean="0"/>
              <a:t>&lt;Pair&lt;T,S&gt;&gt; Zip(</a:t>
            </a:r>
            <a:r>
              <a:rPr lang="en-US" dirty="0" err="1" smtClean="0"/>
              <a:t>IDataSet</a:t>
            </a:r>
            <a:r>
              <a:rPr lang="en-US" dirty="0" smtClean="0"/>
              <a:t>&lt;S&gt; other);</a:t>
            </a:r>
            <a:br>
              <a:rPr lang="en-US" dirty="0" smtClean="0"/>
            </a:br>
            <a:r>
              <a:rPr lang="en-US" dirty="0" smtClean="0"/>
              <a:t>   R                                  Sketch(</a:t>
            </a:r>
            <a:r>
              <a:rPr lang="en-US" dirty="0" err="1" smtClean="0"/>
              <a:t>ISketch</a:t>
            </a:r>
            <a:r>
              <a:rPr lang="en-US" dirty="0" smtClean="0"/>
              <a:t>&lt;T, R&gt; sketch);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</a:p>
          <a:p>
            <a:pPr marL="0" indent="0">
              <a:buNone/>
            </a:pPr>
            <a:r>
              <a:rPr lang="en-US" dirty="0" smtClean="0"/>
              <a:t>interface </a:t>
            </a:r>
            <a:r>
              <a:rPr lang="en-US" dirty="0" err="1" smtClean="0"/>
              <a:t>ISketch</a:t>
            </a:r>
            <a:r>
              <a:rPr lang="en-US" dirty="0" smtClean="0"/>
              <a:t>&lt;T,R&gt; {</a:t>
            </a:r>
            <a:br>
              <a:rPr lang="en-US" dirty="0" smtClean="0"/>
            </a:br>
            <a:r>
              <a:rPr lang="en-US" dirty="0" smtClean="0"/>
              <a:t>	R Create(T data);</a:t>
            </a:r>
            <a:br>
              <a:rPr lang="en-US" dirty="0" smtClean="0"/>
            </a:br>
            <a:r>
              <a:rPr lang="en-US" dirty="0" smtClean="0"/>
              <a:t>	R Combine(List&lt;R&gt; parts);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88" y="129997"/>
            <a:ext cx="7886700" cy="1325563"/>
          </a:xfrm>
        </p:spPr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Implementations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49</a:t>
            </a:fld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4345905" y="1247882"/>
            <a:ext cx="2111091" cy="210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6027858" y="4055015"/>
            <a:ext cx="2044023" cy="2606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1072118" y="4046191"/>
            <a:ext cx="4481771" cy="261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4657126" y="1308090"/>
            <a:ext cx="1588046" cy="903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4" name="Cloud 213"/>
          <p:cNvSpPr/>
          <p:nvPr/>
        </p:nvSpPr>
        <p:spPr>
          <a:xfrm>
            <a:off x="1828734" y="3385876"/>
            <a:ext cx="5032444" cy="602071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121617" y="4146955"/>
            <a:ext cx="1887877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4340720" y="2177114"/>
            <a:ext cx="615399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</a:t>
            </a:r>
          </a:p>
        </p:txBody>
      </p:sp>
      <p:grpSp>
        <p:nvGrpSpPr>
          <p:cNvPr id="217" name="Group 216"/>
          <p:cNvGrpSpPr/>
          <p:nvPr/>
        </p:nvGrpSpPr>
        <p:grpSpPr>
          <a:xfrm>
            <a:off x="5029959" y="2366324"/>
            <a:ext cx="824966" cy="361243"/>
            <a:chOff x="4213698" y="990600"/>
            <a:chExt cx="1044102" cy="457200"/>
          </a:xfrm>
        </p:grpSpPr>
        <p:sp>
          <p:nvSpPr>
            <p:cNvPr id="218" name="Trapezoid 2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4508591" y="2908188"/>
            <a:ext cx="481657" cy="361243"/>
            <a:chOff x="4213698" y="990600"/>
            <a:chExt cx="1044102" cy="457200"/>
          </a:xfrm>
        </p:grpSpPr>
        <p:sp>
          <p:nvSpPr>
            <p:cNvPr id="221" name="Trapezoid 22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863893" y="2908188"/>
            <a:ext cx="481657" cy="361243"/>
            <a:chOff x="4213698" y="990600"/>
            <a:chExt cx="1044102" cy="457200"/>
          </a:xfrm>
        </p:grpSpPr>
        <p:sp>
          <p:nvSpPr>
            <p:cNvPr id="224" name="Trapezoid 22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6" name="Rectangle 225"/>
          <p:cNvSpPr/>
          <p:nvPr/>
        </p:nvSpPr>
        <p:spPr>
          <a:xfrm>
            <a:off x="4787389" y="1436190"/>
            <a:ext cx="1308363" cy="4214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7" name="Straight Arrow Connector 226"/>
          <p:cNvCxnSpPr>
            <a:stCxn id="213" idx="2"/>
            <a:endCxn id="218" idx="0"/>
          </p:cNvCxnSpPr>
          <p:nvPr/>
        </p:nvCxnSpPr>
        <p:spPr>
          <a:xfrm flipH="1">
            <a:off x="5442442" y="2211197"/>
            <a:ext cx="8707" cy="155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19" idx="2"/>
            <a:endCxn id="221" idx="0"/>
          </p:cNvCxnSpPr>
          <p:nvPr/>
        </p:nvCxnSpPr>
        <p:spPr>
          <a:xfrm flipH="1">
            <a:off x="4749419" y="2727567"/>
            <a:ext cx="693023" cy="1806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9" idx="2"/>
            <a:endCxn id="224" idx="0"/>
          </p:cNvCxnSpPr>
          <p:nvPr/>
        </p:nvCxnSpPr>
        <p:spPr>
          <a:xfrm>
            <a:off x="5442442" y="2727567"/>
            <a:ext cx="662279" cy="1806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1635301" y="5188247"/>
            <a:ext cx="824966" cy="361243"/>
            <a:chOff x="4213698" y="990600"/>
            <a:chExt cx="1044102" cy="457200"/>
          </a:xfrm>
        </p:grpSpPr>
        <p:sp>
          <p:nvSpPr>
            <p:cNvPr id="231" name="Trapezoid 23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347077" y="5820422"/>
            <a:ext cx="481657" cy="361243"/>
            <a:chOff x="4213698" y="990600"/>
            <a:chExt cx="1044102" cy="457200"/>
          </a:xfrm>
        </p:grpSpPr>
        <p:sp>
          <p:nvSpPr>
            <p:cNvPr id="234" name="Trapezoid 2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170761" y="5820422"/>
            <a:ext cx="481657" cy="361243"/>
            <a:chOff x="4213698" y="990600"/>
            <a:chExt cx="1044102" cy="457200"/>
          </a:xfrm>
        </p:grpSpPr>
        <p:sp>
          <p:nvSpPr>
            <p:cNvPr id="237" name="Trapezoid 23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9" name="Straight Arrow Connector 238"/>
          <p:cNvCxnSpPr>
            <a:stCxn id="232" idx="2"/>
            <a:endCxn id="234" idx="0"/>
          </p:cNvCxnSpPr>
          <p:nvPr/>
        </p:nvCxnSpPr>
        <p:spPr>
          <a:xfrm flipH="1">
            <a:off x="1587905" y="5549490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2" idx="2"/>
            <a:endCxn id="237" idx="0"/>
          </p:cNvCxnSpPr>
          <p:nvPr/>
        </p:nvCxnSpPr>
        <p:spPr>
          <a:xfrm>
            <a:off x="2047784" y="5549490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3178908" y="4146955"/>
            <a:ext cx="2274938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3646476" y="5820422"/>
            <a:ext cx="481657" cy="361243"/>
            <a:chOff x="4213698" y="990600"/>
            <a:chExt cx="1044102" cy="457200"/>
          </a:xfrm>
        </p:grpSpPr>
        <p:sp>
          <p:nvSpPr>
            <p:cNvPr id="243" name="Trapezoid 24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470161" y="5820422"/>
            <a:ext cx="481657" cy="361243"/>
            <a:chOff x="4213698" y="990600"/>
            <a:chExt cx="1044102" cy="457200"/>
          </a:xfrm>
        </p:grpSpPr>
        <p:sp>
          <p:nvSpPr>
            <p:cNvPr id="246" name="Trapezoid 24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8" name="Straight Arrow Connector 247"/>
          <p:cNvCxnSpPr>
            <a:stCxn id="291" idx="2"/>
            <a:endCxn id="243" idx="0"/>
          </p:cNvCxnSpPr>
          <p:nvPr/>
        </p:nvCxnSpPr>
        <p:spPr>
          <a:xfrm flipH="1">
            <a:off x="3887305" y="5549490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91" idx="2"/>
            <a:endCxn id="246" idx="0"/>
          </p:cNvCxnSpPr>
          <p:nvPr/>
        </p:nvCxnSpPr>
        <p:spPr>
          <a:xfrm>
            <a:off x="4347184" y="5549490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148921" y="4146955"/>
            <a:ext cx="1873460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1" name="Group 250"/>
          <p:cNvGrpSpPr/>
          <p:nvPr/>
        </p:nvGrpSpPr>
        <p:grpSpPr>
          <a:xfrm>
            <a:off x="6609437" y="5191449"/>
            <a:ext cx="824966" cy="361243"/>
            <a:chOff x="4213698" y="990600"/>
            <a:chExt cx="1044102" cy="457200"/>
          </a:xfrm>
        </p:grpSpPr>
        <p:sp>
          <p:nvSpPr>
            <p:cNvPr id="252" name="Trapezoid 25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6321213" y="5823624"/>
            <a:ext cx="481657" cy="361243"/>
            <a:chOff x="4213698" y="990600"/>
            <a:chExt cx="1044102" cy="457200"/>
          </a:xfrm>
        </p:grpSpPr>
        <p:sp>
          <p:nvSpPr>
            <p:cNvPr id="255" name="Trapezoid 25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144897" y="5823624"/>
            <a:ext cx="481657" cy="361243"/>
            <a:chOff x="4213698" y="990600"/>
            <a:chExt cx="1044102" cy="457200"/>
          </a:xfrm>
        </p:grpSpPr>
        <p:sp>
          <p:nvSpPr>
            <p:cNvPr id="258" name="Trapezoid 25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0" name="Straight Arrow Connector 259"/>
          <p:cNvCxnSpPr>
            <a:stCxn id="253" idx="2"/>
            <a:endCxn id="255" idx="0"/>
          </p:cNvCxnSpPr>
          <p:nvPr/>
        </p:nvCxnSpPr>
        <p:spPr>
          <a:xfrm flipH="1">
            <a:off x="6562041" y="5552692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53" idx="2"/>
            <a:endCxn id="258" idx="0"/>
          </p:cNvCxnSpPr>
          <p:nvPr/>
        </p:nvCxnSpPr>
        <p:spPr>
          <a:xfrm>
            <a:off x="7021920" y="5552692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/>
          <p:cNvGrpSpPr/>
          <p:nvPr/>
        </p:nvGrpSpPr>
        <p:grpSpPr>
          <a:xfrm>
            <a:off x="3837345" y="4586176"/>
            <a:ext cx="824966" cy="361243"/>
            <a:chOff x="4213698" y="990600"/>
            <a:chExt cx="1044102" cy="457200"/>
          </a:xfrm>
        </p:grpSpPr>
        <p:sp>
          <p:nvSpPr>
            <p:cNvPr id="263" name="Trapezoid 26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5" name="Straight Arrow Connector 264"/>
          <p:cNvCxnSpPr>
            <a:stCxn id="264" idx="2"/>
            <a:endCxn id="290" idx="0"/>
          </p:cNvCxnSpPr>
          <p:nvPr/>
        </p:nvCxnSpPr>
        <p:spPr>
          <a:xfrm>
            <a:off x="4249828" y="4947419"/>
            <a:ext cx="97355" cy="24082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4" idx="2"/>
            <a:endCxn id="279" idx="0"/>
          </p:cNvCxnSpPr>
          <p:nvPr/>
        </p:nvCxnSpPr>
        <p:spPr>
          <a:xfrm flipH="1">
            <a:off x="3506847" y="4947419"/>
            <a:ext cx="742981" cy="1537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22" idx="2"/>
            <a:endCxn id="282" idx="0"/>
          </p:cNvCxnSpPr>
          <p:nvPr/>
        </p:nvCxnSpPr>
        <p:spPr>
          <a:xfrm flipH="1">
            <a:off x="4275448" y="3269431"/>
            <a:ext cx="473972" cy="955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283" idx="0"/>
          </p:cNvCxnSpPr>
          <p:nvPr/>
        </p:nvCxnSpPr>
        <p:spPr>
          <a:xfrm>
            <a:off x="6479095" y="3747369"/>
            <a:ext cx="374375" cy="4779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/>
          <p:cNvSpPr txBox="1"/>
          <p:nvPr/>
        </p:nvSpPr>
        <p:spPr>
          <a:xfrm>
            <a:off x="7023199" y="2013419"/>
            <a:ext cx="10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Dataset</a:t>
            </a:r>
          </a:p>
          <a:p>
            <a:r>
              <a:rPr lang="en-US" i="1" dirty="0" smtClean="0"/>
              <a:t>interface</a:t>
            </a:r>
            <a:endParaRPr lang="en-US" i="1" dirty="0"/>
          </a:p>
        </p:txBody>
      </p:sp>
      <p:cxnSp>
        <p:nvCxnSpPr>
          <p:cNvPr id="270" name="Straight Arrow Connector 269"/>
          <p:cNvCxnSpPr>
            <a:stCxn id="269" idx="1"/>
            <a:endCxn id="224" idx="3"/>
          </p:cNvCxnSpPr>
          <p:nvPr/>
        </p:nvCxnSpPr>
        <p:spPr>
          <a:xfrm flipH="1">
            <a:off x="6245172" y="2336585"/>
            <a:ext cx="778027" cy="631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stCxn id="269" idx="1"/>
            <a:endCxn id="218" idx="3"/>
          </p:cNvCxnSpPr>
          <p:nvPr/>
        </p:nvCxnSpPr>
        <p:spPr>
          <a:xfrm flipH="1">
            <a:off x="5754547" y="2336585"/>
            <a:ext cx="1268652" cy="89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69" idx="1"/>
            <a:endCxn id="258" idx="0"/>
          </p:cNvCxnSpPr>
          <p:nvPr/>
        </p:nvCxnSpPr>
        <p:spPr>
          <a:xfrm>
            <a:off x="7023199" y="2336585"/>
            <a:ext cx="362527" cy="34870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/>
          <p:cNvSpPr txBox="1"/>
          <p:nvPr/>
        </p:nvSpPr>
        <p:spPr>
          <a:xfrm>
            <a:off x="4682281" y="4659446"/>
            <a:ext cx="18670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Rack aggregation</a:t>
            </a:r>
            <a:endParaRPr lang="en-US" i="1" dirty="0"/>
          </a:p>
        </p:txBody>
      </p:sp>
      <p:sp>
        <p:nvSpPr>
          <p:cNvPr id="274" name="TextBox 273"/>
          <p:cNvSpPr txBox="1"/>
          <p:nvPr/>
        </p:nvSpPr>
        <p:spPr>
          <a:xfrm>
            <a:off x="4742887" y="5273046"/>
            <a:ext cx="1736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Core parallelism</a:t>
            </a:r>
            <a:endParaRPr lang="en-US" i="1" dirty="0"/>
          </a:p>
        </p:txBody>
      </p:sp>
      <p:sp>
        <p:nvSpPr>
          <p:cNvPr id="275" name="TextBox 274"/>
          <p:cNvSpPr txBox="1"/>
          <p:nvPr/>
        </p:nvSpPr>
        <p:spPr>
          <a:xfrm>
            <a:off x="3059769" y="2467023"/>
            <a:ext cx="1917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Cluster parallelism</a:t>
            </a:r>
            <a:endParaRPr lang="en-US" i="1" dirty="0"/>
          </a:p>
        </p:txBody>
      </p:sp>
      <p:sp>
        <p:nvSpPr>
          <p:cNvPr id="276" name="Rectangle 275"/>
          <p:cNvSpPr/>
          <p:nvPr/>
        </p:nvSpPr>
        <p:spPr>
          <a:xfrm>
            <a:off x="1121617" y="3269430"/>
            <a:ext cx="6900764" cy="120061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1160416" y="3294925"/>
            <a:ext cx="853918" cy="2918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RMI layer</a:t>
            </a:r>
            <a:endParaRPr lang="en-US" i="1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3266018" y="5101139"/>
            <a:ext cx="481657" cy="361243"/>
            <a:chOff x="4213698" y="990600"/>
            <a:chExt cx="1044102" cy="457200"/>
          </a:xfrm>
        </p:grpSpPr>
        <p:sp>
          <p:nvSpPr>
            <p:cNvPr id="279" name="Trapezoid 27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1" name="Rounded Rectangle 280"/>
          <p:cNvSpPr/>
          <p:nvPr/>
        </p:nvSpPr>
        <p:spPr>
          <a:xfrm>
            <a:off x="1773008" y="4230440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2" name="Rounded Rectangle 281"/>
          <p:cNvSpPr/>
          <p:nvPr/>
        </p:nvSpPr>
        <p:spPr>
          <a:xfrm>
            <a:off x="3984019" y="4225308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3" name="Rounded Rectangle 282"/>
          <p:cNvSpPr/>
          <p:nvPr/>
        </p:nvSpPr>
        <p:spPr>
          <a:xfrm>
            <a:off x="6562041" y="4225307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4" name="Straight Arrow Connector 283"/>
          <p:cNvCxnSpPr>
            <a:stCxn id="283" idx="2"/>
            <a:endCxn id="252" idx="0"/>
          </p:cNvCxnSpPr>
          <p:nvPr/>
        </p:nvCxnSpPr>
        <p:spPr>
          <a:xfrm>
            <a:off x="6853470" y="4433727"/>
            <a:ext cx="168450" cy="7577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82" idx="2"/>
            <a:endCxn id="263" idx="0"/>
          </p:cNvCxnSpPr>
          <p:nvPr/>
        </p:nvCxnSpPr>
        <p:spPr>
          <a:xfrm flipH="1">
            <a:off x="4249828" y="4433728"/>
            <a:ext cx="25620" cy="1524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140"/>
          <p:cNvCxnSpPr>
            <a:stCxn id="280" idx="2"/>
            <a:endCxn id="281" idx="0"/>
          </p:cNvCxnSpPr>
          <p:nvPr/>
        </p:nvCxnSpPr>
        <p:spPr>
          <a:xfrm rot="5400000" flipH="1">
            <a:off x="2169671" y="4125206"/>
            <a:ext cx="1231941" cy="1442410"/>
          </a:xfrm>
          <a:prstGeom prst="bentConnector5">
            <a:avLst>
              <a:gd name="adj1" fmla="val -14662"/>
              <a:gd name="adj2" fmla="val 27997"/>
              <a:gd name="adj3" fmla="val 14460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81" idx="2"/>
            <a:endCxn id="231" idx="0"/>
          </p:cNvCxnSpPr>
          <p:nvPr/>
        </p:nvCxnSpPr>
        <p:spPr>
          <a:xfrm flipH="1">
            <a:off x="2047784" y="4438860"/>
            <a:ext cx="16653" cy="7493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4349747" y="2486738"/>
            <a:ext cx="210468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3934701" y="5188247"/>
            <a:ext cx="824966" cy="361243"/>
            <a:chOff x="4213698" y="990600"/>
            <a:chExt cx="1044102" cy="457200"/>
          </a:xfrm>
        </p:grpSpPr>
        <p:sp>
          <p:nvSpPr>
            <p:cNvPr id="290" name="Trapezoid 28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077436" y="4141910"/>
            <a:ext cx="78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3181893" y="4154162"/>
            <a:ext cx="78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7279735" y="4141910"/>
            <a:ext cx="78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778450" y="6387619"/>
            <a:ext cx="625937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6791980" y="6387619"/>
            <a:ext cx="596805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r</a:t>
            </a:r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6088468" y="3252176"/>
            <a:ext cx="232745" cy="3345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/>
          <p:cNvSpPr txBox="1"/>
          <p:nvPr/>
        </p:nvSpPr>
        <p:spPr>
          <a:xfrm>
            <a:off x="2716924" y="1291523"/>
            <a:ext cx="153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 space</a:t>
            </a:r>
            <a:endParaRPr lang="en-US" dirty="0"/>
          </a:p>
        </p:txBody>
      </p:sp>
      <p:cxnSp>
        <p:nvCxnSpPr>
          <p:cNvPr id="299" name="Straight Arrow Connector 298"/>
          <p:cNvCxnSpPr>
            <a:stCxn id="298" idx="2"/>
          </p:cNvCxnSpPr>
          <p:nvPr/>
        </p:nvCxnSpPr>
        <p:spPr>
          <a:xfrm>
            <a:off x="3483376" y="1660855"/>
            <a:ext cx="861579" cy="38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98" idx="2"/>
          </p:cNvCxnSpPr>
          <p:nvPr/>
        </p:nvCxnSpPr>
        <p:spPr>
          <a:xfrm flipH="1">
            <a:off x="2785644" y="1660855"/>
            <a:ext cx="697732" cy="2470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1470375" y="6275464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2" name="Rounded Rectangle 301"/>
          <p:cNvSpPr/>
          <p:nvPr/>
        </p:nvSpPr>
        <p:spPr>
          <a:xfrm>
            <a:off x="2294590" y="6274282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3" name="Rounded Rectangle 302"/>
          <p:cNvSpPr/>
          <p:nvPr/>
        </p:nvSpPr>
        <p:spPr>
          <a:xfrm>
            <a:off x="3770304" y="6291695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4632419" y="6291695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5" name="Rounded Rectangle 304"/>
          <p:cNvSpPr/>
          <p:nvPr/>
        </p:nvSpPr>
        <p:spPr>
          <a:xfrm>
            <a:off x="6432283" y="6279750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6" name="Rounded Rectangle 305"/>
          <p:cNvSpPr/>
          <p:nvPr/>
        </p:nvSpPr>
        <p:spPr>
          <a:xfrm>
            <a:off x="7268726" y="6267979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07" name="Straight Arrow Connector 306"/>
          <p:cNvCxnSpPr>
            <a:stCxn id="235" idx="2"/>
            <a:endCxn id="301" idx="0"/>
          </p:cNvCxnSpPr>
          <p:nvPr/>
        </p:nvCxnSpPr>
        <p:spPr>
          <a:xfrm flipH="1">
            <a:off x="1587375" y="6181665"/>
            <a:ext cx="530" cy="937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38" idx="2"/>
            <a:endCxn id="302" idx="0"/>
          </p:cNvCxnSpPr>
          <p:nvPr/>
        </p:nvCxnSpPr>
        <p:spPr>
          <a:xfrm>
            <a:off x="2411590" y="6181665"/>
            <a:ext cx="0" cy="926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4" idx="2"/>
            <a:endCxn id="303" idx="0"/>
          </p:cNvCxnSpPr>
          <p:nvPr/>
        </p:nvCxnSpPr>
        <p:spPr>
          <a:xfrm>
            <a:off x="3887305" y="6181665"/>
            <a:ext cx="0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endCxn id="304" idx="0"/>
          </p:cNvCxnSpPr>
          <p:nvPr/>
        </p:nvCxnSpPr>
        <p:spPr>
          <a:xfrm flipH="1">
            <a:off x="4749419" y="6181665"/>
            <a:ext cx="10247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56" idx="2"/>
            <a:endCxn id="305" idx="0"/>
          </p:cNvCxnSpPr>
          <p:nvPr/>
        </p:nvCxnSpPr>
        <p:spPr>
          <a:xfrm flipH="1">
            <a:off x="6549283" y="6184867"/>
            <a:ext cx="12758" cy="948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9" idx="2"/>
            <a:endCxn id="306" idx="0"/>
          </p:cNvCxnSpPr>
          <p:nvPr/>
        </p:nvCxnSpPr>
        <p:spPr>
          <a:xfrm>
            <a:off x="7385726" y="6184867"/>
            <a:ext cx="0" cy="831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69" idx="1"/>
            <a:endCxn id="252" idx="0"/>
          </p:cNvCxnSpPr>
          <p:nvPr/>
        </p:nvCxnSpPr>
        <p:spPr>
          <a:xfrm flipH="1">
            <a:off x="7021920" y="2336585"/>
            <a:ext cx="1279" cy="28548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9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/>
      <p:bldP spid="226" grpId="0" animBg="1"/>
      <p:bldP spid="241" grpId="0" animBg="1"/>
      <p:bldP spid="250" grpId="0" animBg="1"/>
      <p:bldP spid="269" grpId="0"/>
      <p:bldP spid="273" grpId="0" animBg="1"/>
      <p:bldP spid="274" grpId="0" animBg="1"/>
      <p:bldP spid="275" grpId="0" animBg="1"/>
      <p:bldP spid="276" grpId="0" animBg="1"/>
      <p:bldP spid="277" grpId="0" animBg="1"/>
      <p:bldP spid="281" grpId="0" animBg="1"/>
      <p:bldP spid="282" grpId="0" animBg="1"/>
      <p:bldP spid="283" grpId="0" animBg="1"/>
      <p:bldP spid="292" grpId="0"/>
      <p:bldP spid="293" grpId="0"/>
      <p:bldP spid="294" grpId="0"/>
      <p:bldP spid="295" grpId="0"/>
      <p:bldP spid="296" grpId="0"/>
      <p:bldP spid="298" grpId="0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 descr="http://www.nature.com/news/2011/110119/images/469282a-i5.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t="14820" r="5084" b="1686"/>
          <a:stretch/>
        </p:blipFill>
        <p:spPr bwMode="auto">
          <a:xfrm>
            <a:off x="3443920" y="2350806"/>
            <a:ext cx="5700080" cy="31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Large Hadron Collider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5</a:t>
            </a:fld>
            <a:endParaRPr lang="en-US"/>
          </a:p>
        </p:txBody>
      </p:sp>
      <p:pic>
        <p:nvPicPr>
          <p:cNvPr id="7170" name="Picture 2" descr="File:Construction of LHC at CER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2004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25161" y="6019800"/>
            <a:ext cx="1553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25 PB/year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19911" y="5867400"/>
            <a:ext cx="2953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WLHC Grid: </a:t>
            </a:r>
            <a:br>
              <a:rPr lang="en-US" sz="2400" dirty="0" smtClean="0"/>
            </a:br>
            <a:r>
              <a:rPr lang="en-US" sz="2400" dirty="0" smtClean="0"/>
              <a:t>200K computing cores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7043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65179" y="1735907"/>
            <a:ext cx="836092" cy="622466"/>
            <a:chOff x="4213698" y="990600"/>
            <a:chExt cx="1044102" cy="457200"/>
          </a:xfrm>
        </p:grpSpPr>
        <p:sp>
          <p:nvSpPr>
            <p:cNvPr id="3" name="Trapezoid 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3166548" y="1053626"/>
            <a:ext cx="16679" cy="682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974617" y="4076614"/>
            <a:ext cx="836092" cy="622466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04423" y="4076614"/>
            <a:ext cx="836092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/>
          <p:cNvCxnSpPr>
            <a:stCxn id="28" idx="2"/>
            <a:endCxn id="7" idx="0"/>
          </p:cNvCxnSpPr>
          <p:nvPr/>
        </p:nvCxnSpPr>
        <p:spPr>
          <a:xfrm flipH="1">
            <a:off x="2392663" y="3609764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2"/>
            <a:endCxn id="10" idx="0"/>
          </p:cNvCxnSpPr>
          <p:nvPr/>
        </p:nvCxnSpPr>
        <p:spPr>
          <a:xfrm>
            <a:off x="3190952" y="3609764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27" idx="0"/>
          </p:cNvCxnSpPr>
          <p:nvPr/>
        </p:nvCxnSpPr>
        <p:spPr>
          <a:xfrm>
            <a:off x="3183225" y="2358373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474935" y="2987298"/>
            <a:ext cx="1432031" cy="622466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783840" y="1735907"/>
            <a:ext cx="836092" cy="622466"/>
            <a:chOff x="4213698" y="990600"/>
            <a:chExt cx="1044102" cy="457200"/>
          </a:xfrm>
        </p:grpSpPr>
        <p:sp>
          <p:nvSpPr>
            <p:cNvPr id="34" name="Trapezoid 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6185209" y="1053626"/>
            <a:ext cx="16679" cy="682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993276" y="4076614"/>
            <a:ext cx="836092" cy="622466"/>
            <a:chOff x="4213698" y="990600"/>
            <a:chExt cx="1044102" cy="457200"/>
          </a:xfrm>
        </p:grpSpPr>
        <p:sp>
          <p:nvSpPr>
            <p:cNvPr id="38" name="Trapezoid 3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23086" y="4076614"/>
            <a:ext cx="836092" cy="622466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50" idx="2"/>
            <a:endCxn id="38" idx="0"/>
          </p:cNvCxnSpPr>
          <p:nvPr/>
        </p:nvCxnSpPr>
        <p:spPr>
          <a:xfrm flipH="1">
            <a:off x="5411324" y="3609764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0" idx="2"/>
            <a:endCxn id="41" idx="0"/>
          </p:cNvCxnSpPr>
          <p:nvPr/>
        </p:nvCxnSpPr>
        <p:spPr>
          <a:xfrm>
            <a:off x="6209613" y="3609764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2"/>
            <a:endCxn id="49" idx="0"/>
          </p:cNvCxnSpPr>
          <p:nvPr/>
        </p:nvCxnSpPr>
        <p:spPr>
          <a:xfrm>
            <a:off x="6201886" y="2358373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493598" y="2987298"/>
            <a:ext cx="1432031" cy="622466"/>
            <a:chOff x="4213698" y="990600"/>
            <a:chExt cx="1044102" cy="457200"/>
          </a:xfrm>
        </p:grpSpPr>
        <p:sp>
          <p:nvSpPr>
            <p:cNvPr id="49" name="Trapezoid 4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2" name="Curved Connector 51"/>
          <p:cNvCxnSpPr>
            <a:stCxn id="155" idx="2"/>
            <a:endCxn id="163" idx="2"/>
          </p:cNvCxnSpPr>
          <p:nvPr/>
        </p:nvCxnSpPr>
        <p:spPr>
          <a:xfrm rot="5400000" flipH="1" flipV="1">
            <a:off x="3929045" y="4069706"/>
            <a:ext cx="2" cy="2990382"/>
          </a:xfrm>
          <a:prstGeom prst="curvedConnector3">
            <a:avLst>
              <a:gd name="adj1" fmla="val -228600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0"/>
            <a:endCxn id="42" idx="0"/>
          </p:cNvCxnSpPr>
          <p:nvPr/>
        </p:nvCxnSpPr>
        <p:spPr>
          <a:xfrm rot="5400000" flipH="1" flipV="1">
            <a:off x="5333797" y="2774771"/>
            <a:ext cx="17292" cy="301866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8" idx="3"/>
            <a:endCxn id="50" idx="1"/>
          </p:cNvCxnSpPr>
          <p:nvPr/>
        </p:nvCxnSpPr>
        <p:spPr>
          <a:xfrm>
            <a:off x="3906965" y="3402275"/>
            <a:ext cx="1586630" cy="1729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" idx="3"/>
            <a:endCxn id="35" idx="1"/>
          </p:cNvCxnSpPr>
          <p:nvPr/>
        </p:nvCxnSpPr>
        <p:spPr>
          <a:xfrm>
            <a:off x="3601273" y="2150884"/>
            <a:ext cx="2182567" cy="1729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2126858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>
            <a:stCxn id="8" idx="2"/>
            <a:endCxn id="155" idx="0"/>
          </p:cNvCxnSpPr>
          <p:nvPr/>
        </p:nvCxnSpPr>
        <p:spPr>
          <a:xfrm>
            <a:off x="2392663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548929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/>
          <p:cNvCxnSpPr>
            <a:stCxn id="11" idx="2"/>
            <a:endCxn id="161" idx="0"/>
          </p:cNvCxnSpPr>
          <p:nvPr/>
        </p:nvCxnSpPr>
        <p:spPr>
          <a:xfrm>
            <a:off x="3822469" y="4699078"/>
            <a:ext cx="33458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5117240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4" name="Straight Arrow Connector 163"/>
          <p:cNvCxnSpPr>
            <a:endCxn id="163" idx="0"/>
          </p:cNvCxnSpPr>
          <p:nvPr/>
        </p:nvCxnSpPr>
        <p:spPr>
          <a:xfrm>
            <a:off x="5383046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6525371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/>
          <p:cNvCxnSpPr>
            <a:endCxn id="165" idx="0"/>
          </p:cNvCxnSpPr>
          <p:nvPr/>
        </p:nvCxnSpPr>
        <p:spPr>
          <a:xfrm>
            <a:off x="6791176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urved Connector 185"/>
          <p:cNvCxnSpPr>
            <a:stCxn id="7" idx="2"/>
            <a:endCxn id="38" idx="2"/>
          </p:cNvCxnSpPr>
          <p:nvPr/>
        </p:nvCxnSpPr>
        <p:spPr>
          <a:xfrm rot="16200000" flipH="1">
            <a:off x="3903989" y="2774771"/>
            <a:ext cx="17292" cy="3018661"/>
          </a:xfrm>
          <a:prstGeom prst="curvedConnector3">
            <a:avLst>
              <a:gd name="adj1" fmla="val -2314283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/>
          <p:cNvCxnSpPr>
            <a:stCxn id="161" idx="2"/>
            <a:endCxn id="165" idx="2"/>
          </p:cNvCxnSpPr>
          <p:nvPr/>
        </p:nvCxnSpPr>
        <p:spPr>
          <a:xfrm rot="16200000" flipH="1">
            <a:off x="5346145" y="4076676"/>
            <a:ext cx="17292" cy="2976442"/>
          </a:xfrm>
          <a:prstGeom prst="curvedConnector3">
            <a:avLst>
              <a:gd name="adj1" fmla="val 2546598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5740336" y="5441779"/>
            <a:ext cx="279244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349" name="TextBox 348"/>
          <p:cNvSpPr txBox="1"/>
          <p:nvPr/>
        </p:nvSpPr>
        <p:spPr>
          <a:xfrm>
            <a:off x="2926963" y="5479227"/>
            <a:ext cx="279244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28650" y="365126"/>
            <a:ext cx="4665781" cy="1325563"/>
          </a:xfrm>
        </p:spPr>
        <p:txBody>
          <a:bodyPr/>
          <a:lstStyle/>
          <a:p>
            <a:r>
              <a:rPr lang="en-US" dirty="0" smtClean="0"/>
              <a:t>Map(f)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348" grpId="0"/>
      <p:bldP spid="34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Sketch(s)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51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16794" y="3350334"/>
            <a:ext cx="970551" cy="477195"/>
            <a:chOff x="4213698" y="990600"/>
            <a:chExt cx="1044102" cy="457200"/>
          </a:xfrm>
        </p:grpSpPr>
        <p:sp>
          <p:nvSpPr>
            <p:cNvPr id="5" name="Trapezoid 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2882708" y="2827283"/>
            <a:ext cx="19361" cy="5230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499093" y="5144767"/>
            <a:ext cx="970551" cy="477195"/>
            <a:chOff x="4213698" y="990600"/>
            <a:chExt cx="1044102" cy="457200"/>
          </a:xfrm>
        </p:grpSpPr>
        <p:sp>
          <p:nvSpPr>
            <p:cNvPr id="9" name="Trapezoid 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58837" y="5144767"/>
            <a:ext cx="970551" cy="477195"/>
            <a:chOff x="4213698" y="990600"/>
            <a:chExt cx="1044102" cy="457200"/>
          </a:xfrm>
        </p:grpSpPr>
        <p:sp>
          <p:nvSpPr>
            <p:cNvPr id="12" name="Trapezoid 1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>
            <a:stCxn id="19" idx="2"/>
            <a:endCxn id="9" idx="0"/>
          </p:cNvCxnSpPr>
          <p:nvPr/>
        </p:nvCxnSpPr>
        <p:spPr>
          <a:xfrm flipH="1">
            <a:off x="1984368" y="4786871"/>
            <a:ext cx="926668" cy="357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>
          <a:xfrm>
            <a:off x="2911036" y="4786871"/>
            <a:ext cx="733076" cy="357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8" idx="0"/>
          </p:cNvCxnSpPr>
          <p:nvPr/>
        </p:nvCxnSpPr>
        <p:spPr>
          <a:xfrm>
            <a:off x="2902069" y="3827529"/>
            <a:ext cx="8967" cy="48214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079873" y="4309675"/>
            <a:ext cx="1662327" cy="477195"/>
            <a:chOff x="4213698" y="990600"/>
            <a:chExt cx="1044102" cy="457200"/>
          </a:xfrm>
        </p:grpSpPr>
        <p:sp>
          <p:nvSpPr>
            <p:cNvPr id="18" name="Trapezoid 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843170" y="4940984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813723" y="4940984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36" idx="3"/>
            <a:endCxn id="21" idx="2"/>
          </p:cNvCxnSpPr>
          <p:nvPr/>
        </p:nvCxnSpPr>
        <p:spPr>
          <a:xfrm flipV="1">
            <a:off x="4063107" y="5285471"/>
            <a:ext cx="1902263" cy="86167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4" idx="3"/>
            <a:endCxn id="20" idx="2"/>
          </p:cNvCxnSpPr>
          <p:nvPr/>
        </p:nvCxnSpPr>
        <p:spPr>
          <a:xfrm flipV="1">
            <a:off x="2407160" y="5285471"/>
            <a:ext cx="2587659" cy="861679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306271" y="4018363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302873" y="2979490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cxnSp>
        <p:nvCxnSpPr>
          <p:cNvPr id="27" name="Curved Connector 26"/>
          <p:cNvCxnSpPr>
            <a:stCxn id="20" idx="0"/>
            <a:endCxn id="25" idx="2"/>
          </p:cNvCxnSpPr>
          <p:nvPr/>
        </p:nvCxnSpPr>
        <p:spPr>
          <a:xfrm rot="5400000" flipH="1" flipV="1">
            <a:off x="4937304" y="4420367"/>
            <a:ext cx="578134" cy="46310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0"/>
          </p:cNvCxnSpPr>
          <p:nvPr/>
        </p:nvCxnSpPr>
        <p:spPr>
          <a:xfrm rot="16200000" flipV="1">
            <a:off x="5422579" y="4398193"/>
            <a:ext cx="578134" cy="50745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  <a:endCxn id="26" idx="2"/>
          </p:cNvCxnSpPr>
          <p:nvPr/>
        </p:nvCxnSpPr>
        <p:spPr>
          <a:xfrm rot="16200000" flipV="1">
            <a:off x="5109028" y="3669470"/>
            <a:ext cx="694387" cy="339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63108" y="3965087"/>
            <a:ext cx="109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s.Combine</a:t>
            </a:r>
            <a:endParaRPr lang="en-US" sz="1400" dirty="0"/>
          </a:p>
        </p:txBody>
      </p:sp>
      <p:cxnSp>
        <p:nvCxnSpPr>
          <p:cNvPr id="32" name="Curved Connector 31"/>
          <p:cNvCxnSpPr>
            <a:stCxn id="19" idx="3"/>
            <a:endCxn id="25" idx="1"/>
          </p:cNvCxnSpPr>
          <p:nvPr/>
        </p:nvCxnSpPr>
        <p:spPr>
          <a:xfrm flipV="1">
            <a:off x="3742200" y="4190607"/>
            <a:ext cx="1564074" cy="43719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6" idx="1"/>
          </p:cNvCxnSpPr>
          <p:nvPr/>
        </p:nvCxnSpPr>
        <p:spPr>
          <a:xfrm flipV="1">
            <a:off x="3387344" y="3151733"/>
            <a:ext cx="1915528" cy="51673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694420" y="6008583"/>
            <a:ext cx="712740" cy="2771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endCxn id="34" idx="0"/>
          </p:cNvCxnSpPr>
          <p:nvPr/>
        </p:nvCxnSpPr>
        <p:spPr>
          <a:xfrm>
            <a:off x="2002971" y="5621961"/>
            <a:ext cx="47820" cy="38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350367" y="6008582"/>
            <a:ext cx="712740" cy="2771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>
          <a:xfrm>
            <a:off x="3658918" y="5621960"/>
            <a:ext cx="47820" cy="38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45727" y="5621960"/>
            <a:ext cx="1868736" cy="445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s.Create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3682828" y="526624"/>
            <a:ext cx="4641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interface </a:t>
            </a:r>
            <a:r>
              <a:rPr lang="en-US" sz="2400" dirty="0" err="1" smtClean="0"/>
              <a:t>ISketch</a:t>
            </a:r>
            <a:r>
              <a:rPr lang="en-US" sz="2400" dirty="0" smtClean="0"/>
              <a:t>&lt;T,R&gt; {</a:t>
            </a:r>
            <a:br>
              <a:rPr lang="en-US" sz="2400" dirty="0" smtClean="0"/>
            </a:br>
            <a:r>
              <a:rPr lang="en-US" sz="2400" dirty="0" smtClean="0"/>
              <a:t>	R Create(T data);</a:t>
            </a:r>
            <a:br>
              <a:rPr lang="en-US" sz="2400" dirty="0" smtClean="0"/>
            </a:br>
            <a:r>
              <a:rPr lang="en-US" sz="2400" dirty="0" smtClean="0"/>
              <a:t>	R Combine(List&lt;R&gt; parts);</a:t>
            </a:r>
            <a:br>
              <a:rPr lang="en-US" sz="2400" dirty="0" smtClean="0"/>
            </a:br>
            <a:r>
              <a:rPr 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30" grpId="0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086083" y="2654646"/>
            <a:ext cx="556290" cy="447840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331658" y="2183009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560086" y="4338692"/>
            <a:ext cx="556290" cy="447840"/>
            <a:chOff x="4213698" y="990600"/>
            <a:chExt cx="1044102" cy="457200"/>
          </a:xfrm>
        </p:grpSpPr>
        <p:sp>
          <p:nvSpPr>
            <p:cNvPr id="11" name="Trapezoid 1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11400" y="4338692"/>
            <a:ext cx="556290" cy="447840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flipH="1">
            <a:off x="1838231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>
            <a:off x="2369368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20" idx="0"/>
          </p:cNvCxnSpPr>
          <p:nvPr/>
        </p:nvCxnSpPr>
        <p:spPr>
          <a:xfrm>
            <a:off x="2364227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92970" y="3554972"/>
            <a:ext cx="952795" cy="447840"/>
            <a:chOff x="4213698" y="990600"/>
            <a:chExt cx="1044102" cy="457200"/>
          </a:xfrm>
        </p:grpSpPr>
        <p:sp>
          <p:nvSpPr>
            <p:cNvPr id="20" name="Trapezoid 1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94534" y="2654646"/>
            <a:ext cx="556290" cy="447840"/>
            <a:chOff x="4213698" y="990600"/>
            <a:chExt cx="1044102" cy="457200"/>
          </a:xfrm>
        </p:grpSpPr>
        <p:sp>
          <p:nvSpPr>
            <p:cNvPr id="23" name="Trapezoid 2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361583" y="2163771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568536" y="4338692"/>
            <a:ext cx="556290" cy="447840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19853" y="4338692"/>
            <a:ext cx="556290" cy="447840"/>
            <a:chOff x="4213698" y="990600"/>
            <a:chExt cx="1044102" cy="457200"/>
          </a:xfrm>
        </p:grpSpPr>
        <p:sp>
          <p:nvSpPr>
            <p:cNvPr id="30" name="Trapezoid 2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Straight Arrow Connector 31"/>
          <p:cNvCxnSpPr>
            <a:stCxn id="37" idx="2"/>
            <a:endCxn id="27" idx="0"/>
          </p:cNvCxnSpPr>
          <p:nvPr/>
        </p:nvCxnSpPr>
        <p:spPr>
          <a:xfrm flipH="1">
            <a:off x="3846682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7" idx="2"/>
            <a:endCxn id="30" idx="0"/>
          </p:cNvCxnSpPr>
          <p:nvPr/>
        </p:nvCxnSpPr>
        <p:spPr>
          <a:xfrm>
            <a:off x="4377820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36" idx="0"/>
          </p:cNvCxnSpPr>
          <p:nvPr/>
        </p:nvCxnSpPr>
        <p:spPr>
          <a:xfrm>
            <a:off x="4372679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901423" y="3554972"/>
            <a:ext cx="952795" cy="447840"/>
            <a:chOff x="4213698" y="990600"/>
            <a:chExt cx="1044102" cy="457200"/>
          </a:xfrm>
        </p:grpSpPr>
        <p:sp>
          <p:nvSpPr>
            <p:cNvPr id="36" name="Trapezoid 3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61379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12" idx="2"/>
            <a:endCxn id="38" idx="0"/>
          </p:cNvCxnSpPr>
          <p:nvPr/>
        </p:nvCxnSpPr>
        <p:spPr>
          <a:xfrm>
            <a:off x="1838231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607546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15" idx="2"/>
            <a:endCxn id="40" idx="0"/>
          </p:cNvCxnSpPr>
          <p:nvPr/>
        </p:nvCxnSpPr>
        <p:spPr>
          <a:xfrm>
            <a:off x="2789545" y="4786531"/>
            <a:ext cx="22261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651015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endCxn id="42" idx="0"/>
          </p:cNvCxnSpPr>
          <p:nvPr/>
        </p:nvCxnSpPr>
        <p:spPr>
          <a:xfrm>
            <a:off x="3827867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587908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0"/>
          </p:cNvCxnSpPr>
          <p:nvPr/>
        </p:nvCxnSpPr>
        <p:spPr>
          <a:xfrm>
            <a:off x="4764760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344100" y="2654646"/>
            <a:ext cx="556290" cy="447840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6611149" y="2163771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818102" y="4338692"/>
            <a:ext cx="556290" cy="447840"/>
            <a:chOff x="4213698" y="990600"/>
            <a:chExt cx="1044102" cy="457200"/>
          </a:xfrm>
        </p:grpSpPr>
        <p:sp>
          <p:nvSpPr>
            <p:cNvPr id="51" name="Trapezoid 5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769419" y="4338692"/>
            <a:ext cx="556290" cy="447840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Straight Arrow Connector 55"/>
          <p:cNvCxnSpPr>
            <a:stCxn id="61" idx="2"/>
            <a:endCxn id="51" idx="0"/>
          </p:cNvCxnSpPr>
          <p:nvPr/>
        </p:nvCxnSpPr>
        <p:spPr>
          <a:xfrm flipH="1">
            <a:off x="6096248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1" idx="2"/>
            <a:endCxn id="54" idx="0"/>
          </p:cNvCxnSpPr>
          <p:nvPr/>
        </p:nvCxnSpPr>
        <p:spPr>
          <a:xfrm>
            <a:off x="6627386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2"/>
            <a:endCxn id="60" idx="0"/>
          </p:cNvCxnSpPr>
          <p:nvPr/>
        </p:nvCxnSpPr>
        <p:spPr>
          <a:xfrm>
            <a:off x="6622245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150989" y="3554972"/>
            <a:ext cx="952795" cy="447840"/>
            <a:chOff x="4213698" y="990600"/>
            <a:chExt cx="1044102" cy="457200"/>
          </a:xfrm>
        </p:grpSpPr>
        <p:sp>
          <p:nvSpPr>
            <p:cNvPr id="60" name="Trapezoid 5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5818102" y="5149369"/>
            <a:ext cx="573480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T,S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>
            <a:endCxn id="62" idx="0"/>
          </p:cNvCxnSpPr>
          <p:nvPr/>
        </p:nvCxnSpPr>
        <p:spPr>
          <a:xfrm>
            <a:off x="6077433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769421" y="5149369"/>
            <a:ext cx="544628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T,S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endCxn id="64" idx="0"/>
          </p:cNvCxnSpPr>
          <p:nvPr/>
        </p:nvCxnSpPr>
        <p:spPr>
          <a:xfrm>
            <a:off x="7014326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2"/>
            <a:endCxn id="64" idx="2"/>
          </p:cNvCxnSpPr>
          <p:nvPr/>
        </p:nvCxnSpPr>
        <p:spPr>
          <a:xfrm rot="16200000" flipH="1">
            <a:off x="5917084" y="4284672"/>
            <a:ext cx="17254" cy="2249566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40" idx="2"/>
            <a:endCxn id="64" idx="2"/>
          </p:cNvCxnSpPr>
          <p:nvPr/>
        </p:nvCxnSpPr>
        <p:spPr>
          <a:xfrm rot="16200000" flipH="1">
            <a:off x="4926903" y="3294491"/>
            <a:ext cx="17254" cy="4229927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2" idx="0"/>
            <a:endCxn id="62" idx="1"/>
          </p:cNvCxnSpPr>
          <p:nvPr/>
        </p:nvCxnSpPr>
        <p:spPr>
          <a:xfrm rot="16200000" flipH="1">
            <a:off x="4771667" y="4232977"/>
            <a:ext cx="130043" cy="1962826"/>
          </a:xfrm>
          <a:prstGeom prst="curvedConnector4">
            <a:avLst>
              <a:gd name="adj1" fmla="val -238824"/>
              <a:gd name="adj2" fmla="val 55804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  <a:endCxn id="62" idx="1"/>
          </p:cNvCxnSpPr>
          <p:nvPr/>
        </p:nvCxnSpPr>
        <p:spPr>
          <a:xfrm rot="16200000" flipH="1">
            <a:off x="3776849" y="3238159"/>
            <a:ext cx="130043" cy="3952462"/>
          </a:xfrm>
          <a:prstGeom prst="curvedConnector4">
            <a:avLst>
              <a:gd name="adj1" fmla="val -238824"/>
              <a:gd name="adj2" fmla="val 82707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5218386" y="2803926"/>
            <a:ext cx="667407" cy="617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989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5" y="1926671"/>
            <a:ext cx="6865666" cy="463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15503" y="3392451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6101253" y="3331779"/>
            <a:ext cx="1014250" cy="2915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15503" y="4574319"/>
            <a:ext cx="1433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2D</a:t>
            </a:r>
          </a:p>
          <a:p>
            <a:r>
              <a:rPr lang="en-US" sz="2400" dirty="0" smtClean="0"/>
              <a:t>histogram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6589986" y="4929352"/>
            <a:ext cx="525517" cy="60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76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2486266" y="5273565"/>
            <a:ext cx="1047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a histogram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54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279532" y="3343915"/>
            <a:ext cx="6991935" cy="628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95342" y="3165530"/>
            <a:ext cx="78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Candara"/>
                <a:cs typeface="Candara"/>
              </a:rPr>
              <a:t>Client</a:t>
            </a:r>
            <a:endParaRPr lang="en-US" b="1" dirty="0">
              <a:latin typeface="Candara"/>
              <a:cs typeface="Candar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4665" y="4621480"/>
            <a:ext cx="102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Candara"/>
                <a:cs typeface="Candara"/>
              </a:rPr>
              <a:t>Server 1</a:t>
            </a:r>
            <a:endParaRPr lang="en-US" b="1" dirty="0">
              <a:latin typeface="Candara"/>
              <a:cs typeface="Candar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4361" y="5378458"/>
            <a:ext cx="10253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Candara"/>
                <a:cs typeface="Candara"/>
              </a:rPr>
              <a:t>Server </a:t>
            </a:r>
            <a:r>
              <a:rPr lang="en-US" b="1" i="1" dirty="0" smtClean="0">
                <a:latin typeface="Candara"/>
                <a:cs typeface="Candara"/>
              </a:rPr>
              <a:t>n</a:t>
            </a:r>
            <a:endParaRPr lang="en-US" b="1" i="1" dirty="0">
              <a:latin typeface="Candara"/>
              <a:cs typeface="Candara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359709" y="4799865"/>
            <a:ext cx="6911758" cy="628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349660" y="5563123"/>
            <a:ext cx="6921807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905526" y="2847701"/>
            <a:ext cx="7160" cy="49158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48864" y="4806146"/>
            <a:ext cx="1340607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389471" y="3350196"/>
            <a:ext cx="412811" cy="145595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29526" y="3350197"/>
            <a:ext cx="412707" cy="2212926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84922" y="5563123"/>
            <a:ext cx="1044604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52359" y="3350196"/>
            <a:ext cx="96505" cy="145595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73647" y="3371239"/>
            <a:ext cx="511275" cy="219188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412773" y="4799865"/>
            <a:ext cx="2369232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782005" y="3320887"/>
            <a:ext cx="613939" cy="147897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087163" y="3339291"/>
            <a:ext cx="83249" cy="221959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519299" y="5558885"/>
            <a:ext cx="1569675" cy="3767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92626" y="3362755"/>
            <a:ext cx="320147" cy="146520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122429" y="3362755"/>
            <a:ext cx="1387668" cy="219613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445225" y="2847701"/>
            <a:ext cx="0" cy="46760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67339" y="5044965"/>
            <a:ext cx="0" cy="39880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247428" y="3491822"/>
            <a:ext cx="12672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Candara"/>
                <a:cs typeface="Candara"/>
              </a:rPr>
              <a:t>Histogram</a:t>
            </a:r>
          </a:p>
          <a:p>
            <a:pPr algn="ctr"/>
            <a:r>
              <a:rPr lang="en-US" i="1" dirty="0" smtClean="0">
                <a:latin typeface="Candara"/>
                <a:cs typeface="Candara"/>
              </a:rPr>
              <a:t>1D + 2D</a:t>
            </a:r>
          </a:p>
          <a:p>
            <a:pPr algn="ctr"/>
            <a:r>
              <a:rPr lang="en-US" i="1" dirty="0" smtClean="0">
                <a:latin typeface="Candara"/>
                <a:cs typeface="Candara"/>
              </a:rPr>
              <a:t>composite</a:t>
            </a:r>
          </a:p>
          <a:p>
            <a:pPr algn="ctr"/>
            <a:r>
              <a:rPr lang="en-US" i="1" dirty="0" smtClean="0">
                <a:latin typeface="Candara"/>
                <a:cs typeface="Candara"/>
              </a:rPr>
              <a:t>sketch</a:t>
            </a:r>
            <a:endParaRPr lang="en-US" i="1" dirty="0">
              <a:latin typeface="Candara"/>
              <a:cs typeface="Candar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327495" y="3639754"/>
            <a:ext cx="1105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Candara"/>
                <a:cs typeface="Candara"/>
              </a:rPr>
              <a:t>Data</a:t>
            </a:r>
            <a:br>
              <a:rPr lang="en-US" i="1" dirty="0" smtClean="0">
                <a:latin typeface="Candara"/>
                <a:cs typeface="Candara"/>
              </a:rPr>
            </a:br>
            <a:r>
              <a:rPr lang="en-US" i="1" dirty="0" smtClean="0">
                <a:latin typeface="Candara"/>
                <a:cs typeface="Candara"/>
              </a:rPr>
              <a:t>range</a:t>
            </a:r>
          </a:p>
          <a:p>
            <a:pPr algn="ctr"/>
            <a:r>
              <a:rPr lang="en-US" i="1" dirty="0" smtClean="0">
                <a:latin typeface="Candara"/>
                <a:cs typeface="Candara"/>
              </a:rPr>
              <a:t>sketch</a:t>
            </a:r>
            <a:endParaRPr lang="en-US" i="1" dirty="0">
              <a:latin typeface="Candara"/>
              <a:cs typeface="Candara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7145558" y="2801795"/>
            <a:ext cx="1105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Candara"/>
                <a:cs typeface="Candara"/>
              </a:rPr>
              <a:t>Render</a:t>
            </a:r>
            <a:endParaRPr lang="en-US" i="1" dirty="0">
              <a:latin typeface="Candara"/>
              <a:cs typeface="Candara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850128" y="3066168"/>
            <a:ext cx="0" cy="249140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850127" y="2650670"/>
            <a:ext cx="11474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Candara"/>
                <a:cs typeface="Candara"/>
              </a:rPr>
              <a:t>Display</a:t>
            </a:r>
          </a:p>
          <a:p>
            <a:pPr algn="ctr"/>
            <a:r>
              <a:rPr lang="en-US" i="1" dirty="0" smtClean="0">
                <a:latin typeface="Candara"/>
                <a:cs typeface="Candara"/>
              </a:rPr>
              <a:t>histogram</a:t>
            </a:r>
            <a:endParaRPr lang="en-US" i="1" dirty="0">
              <a:latin typeface="Candara"/>
              <a:cs typeface="Candara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1905525" y="3085351"/>
            <a:ext cx="2036708" cy="614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106412" y="3085351"/>
            <a:ext cx="3338813" cy="614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101536" y="3066168"/>
            <a:ext cx="0" cy="249140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97205" y="2654757"/>
            <a:ext cx="1213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Candara"/>
                <a:cs typeface="Candara"/>
              </a:rPr>
              <a:t>User </a:t>
            </a:r>
            <a:br>
              <a:rPr lang="en-US" i="1" dirty="0" smtClean="0">
                <a:latin typeface="Candara"/>
                <a:cs typeface="Candara"/>
              </a:rPr>
            </a:br>
            <a:r>
              <a:rPr lang="en-US" i="1" dirty="0" smtClean="0">
                <a:latin typeface="Candara"/>
                <a:cs typeface="Candara"/>
              </a:rPr>
              <a:t>click</a:t>
            </a:r>
            <a:endParaRPr lang="en-US" i="1" dirty="0">
              <a:latin typeface="Candara"/>
              <a:cs typeface="Candara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956016" y="3066168"/>
            <a:ext cx="0" cy="249140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905525" y="2911365"/>
            <a:ext cx="5539700" cy="1570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53085" y="298756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r</a:t>
            </a:r>
            <a:endParaRPr 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5538072" y="2987565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</a:t>
            </a:r>
            <a:r>
              <a:rPr lang="en-US" baseline="-25000" dirty="0" err="1" smtClean="0"/>
              <a:t>h</a:t>
            </a:r>
            <a:endParaRPr lang="en-US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4609235" y="2570214"/>
            <a:ext cx="33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a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07987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5" grpId="0"/>
      <p:bldP spid="26" grpId="0"/>
      <p:bldP spid="27" grpId="0"/>
      <p:bldP spid="29" grpId="0"/>
      <p:bldP spid="37" grpId="0"/>
      <p:bldP spid="38" grpId="0"/>
      <p:bldP spid="3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019" y="457200"/>
            <a:ext cx="3708981" cy="5565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numbers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4694840" cy="4233589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en-US" dirty="0" smtClean="0"/>
              <a:t>Window </a:t>
            </a:r>
            <a:r>
              <a:rPr lang="en-US" dirty="0"/>
              <a:t>Server </a:t>
            </a:r>
            <a:r>
              <a:rPr lang="en-US" dirty="0" smtClean="0"/>
              <a:t>2012 R2 </a:t>
            </a:r>
          </a:p>
          <a:p>
            <a:r>
              <a:rPr lang="en-US" dirty="0" smtClean="0"/>
              <a:t>8-core </a:t>
            </a:r>
            <a:r>
              <a:rPr lang="en-US" dirty="0"/>
              <a:t>2.1GHz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AMD Opteron 2373 </a:t>
            </a:r>
            <a:r>
              <a:rPr lang="en-US" dirty="0"/>
              <a:t>EE </a:t>
            </a:r>
            <a:endParaRPr lang="en-US" dirty="0" smtClean="0"/>
          </a:p>
          <a:p>
            <a:r>
              <a:rPr lang="en-US" dirty="0" smtClean="0"/>
              <a:t>&gt; </a:t>
            </a:r>
            <a:r>
              <a:rPr lang="en-US" dirty="0"/>
              <a:t>16GB </a:t>
            </a:r>
            <a:r>
              <a:rPr lang="en-US" dirty="0" smtClean="0"/>
              <a:t>RAM</a:t>
            </a:r>
            <a:endParaRPr lang="en-US" dirty="0"/>
          </a:p>
          <a:p>
            <a:r>
              <a:rPr lang="en-US" dirty="0" smtClean="0"/>
              <a:t>3 x 1TB </a:t>
            </a:r>
            <a:r>
              <a:rPr lang="en-US" dirty="0"/>
              <a:t>disks using </a:t>
            </a:r>
            <a:r>
              <a:rPr lang="en-US" dirty="0" smtClean="0"/>
              <a:t>RAID-0</a:t>
            </a:r>
          </a:p>
          <a:p>
            <a:r>
              <a:rPr lang="en-US" dirty="0"/>
              <a:t>155 machines </a:t>
            </a:r>
          </a:p>
          <a:p>
            <a:r>
              <a:rPr lang="en-US" dirty="0" smtClean="0"/>
              <a:t>5 </a:t>
            </a:r>
            <a:r>
              <a:rPr lang="en-US" dirty="0"/>
              <a:t>racks </a:t>
            </a:r>
            <a:endParaRPr lang="en-US" dirty="0" smtClean="0"/>
          </a:p>
          <a:p>
            <a:r>
              <a:rPr lang="en-US" dirty="0" smtClean="0"/>
              <a:t>1Gbps Ethernet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8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56</a:t>
            </a:fld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6438923"/>
              </p:ext>
            </p:extLst>
          </p:nvPr>
        </p:nvGraphicFramePr>
        <p:xfrm>
          <a:off x="2391103" y="1993699"/>
          <a:ext cx="4425264" cy="3855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Sketch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88372" y="5885794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555529" y="367972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2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computation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26M rows/machine</a:t>
            </a:r>
          </a:p>
          <a:p>
            <a:r>
              <a:rPr lang="en-US" dirty="0" smtClean="0"/>
              <a:t>Scale-out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9566826"/>
              </p:ext>
            </p:extLst>
          </p:nvPr>
        </p:nvGraphicFramePr>
        <p:xfrm>
          <a:off x="2729927" y="2301565"/>
          <a:ext cx="4698123" cy="38574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67895" y="6064469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1986454" y="403708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24" y="0"/>
            <a:ext cx="3937876" cy="29534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1278" y="2254690"/>
            <a:ext cx="7886700" cy="4351338"/>
          </a:xfrm>
        </p:spPr>
        <p:txBody>
          <a:bodyPr/>
          <a:lstStyle/>
          <a:p>
            <a:r>
              <a:rPr lang="en-US" dirty="0" smtClean="0"/>
              <a:t>Big data is here to stay</a:t>
            </a:r>
          </a:p>
          <a:p>
            <a:r>
              <a:rPr lang="en-US" dirty="0" smtClean="0"/>
              <a:t>Better tools are needed</a:t>
            </a:r>
          </a:p>
          <a:p>
            <a:r>
              <a:rPr lang="en-US" dirty="0" smtClean="0"/>
              <a:t>Quest for high-level abstractions for </a:t>
            </a:r>
            <a:br>
              <a:rPr lang="en-US" dirty="0" smtClean="0"/>
            </a:br>
            <a:r>
              <a:rPr lang="en-US" dirty="0" smtClean="0"/>
              <a:t>building </a:t>
            </a:r>
            <a:r>
              <a:rPr lang="en-US" smtClean="0"/>
              <a:t>distributed systems</a:t>
            </a:r>
            <a:endParaRPr lang="en-US" dirty="0" smtClean="0"/>
          </a:p>
          <a:p>
            <a:pPr lvl="1"/>
            <a:r>
              <a:rPr lang="en-US" dirty="0" smtClean="0"/>
              <a:t>Execution graphs</a:t>
            </a:r>
          </a:p>
          <a:p>
            <a:pPr lvl="1"/>
            <a:r>
              <a:rPr lang="en-US" dirty="0" smtClean="0"/>
              <a:t>Distributed collections</a:t>
            </a:r>
          </a:p>
          <a:p>
            <a:pPr lvl="1"/>
            <a:r>
              <a:rPr lang="en-US" dirty="0" smtClean="0"/>
              <a:t>Higher-order transformations</a:t>
            </a:r>
          </a:p>
          <a:p>
            <a:pPr lvl="1"/>
            <a:r>
              <a:rPr lang="en-US" dirty="0" smtClean="0"/>
              <a:t>Distributed </a:t>
            </a:r>
            <a:r>
              <a:rPr lang="en-US" dirty="0" err="1" smtClean="0"/>
              <a:t>stateful</a:t>
            </a:r>
            <a:r>
              <a:rPr lang="en-US" dirty="0" smtClean="0"/>
              <a:t> objects</a:t>
            </a:r>
          </a:p>
          <a:p>
            <a:pPr lvl="1"/>
            <a:r>
              <a:rPr lang="en-US" dirty="0" smtClean="0"/>
              <a:t>Sketching algorithms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7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8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Genetic Code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6</a:t>
            </a:fld>
            <a:endParaRPr lang="en-US"/>
          </a:p>
        </p:txBody>
      </p:sp>
      <p:pic>
        <p:nvPicPr>
          <p:cNvPr id="8197" name="Picture 5" descr="File:Genome Siz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62000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15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3657600"/>
            <a:ext cx="8610600" cy="68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Execution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1752600"/>
            <a:ext cx="8610600" cy="6858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Computation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100" smtClean="0"/>
              <a:pPr/>
              <a:t>60</a:t>
            </a:fld>
            <a:endParaRPr lang="en-US" sz="1100"/>
          </a:p>
        </p:txBody>
      </p:sp>
      <p:sp>
        <p:nvSpPr>
          <p:cNvPr id="4" name="Rectangle 3"/>
          <p:cNvSpPr/>
          <p:nvPr/>
        </p:nvSpPr>
        <p:spPr>
          <a:xfrm>
            <a:off x="228600" y="4572000"/>
            <a:ext cx="8610600" cy="685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Storage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2743200"/>
            <a:ext cx="86106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Language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8956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Map-Reduce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956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GFS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chemeClr val="tx1"/>
                </a:solidFill>
              </a:rPr>
              <a:t>BigTable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00800" y="44958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Cosmos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Azure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SQL Server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400800" y="35052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400800" y="2667000"/>
            <a:ext cx="1524000" cy="8382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Scope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95600" y="2667000"/>
            <a:ext cx="1676400" cy="381000"/>
          </a:xfrm>
          <a:prstGeom prst="roundRect">
            <a:avLst>
              <a:gd name="adj" fmla="val 20206"/>
            </a:avLst>
          </a:prstGeom>
          <a:solidFill>
            <a:srgbClr val="C0C0C0">
              <a:alpha val="50196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Sawzall,FlumeJava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6482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Hadoop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HDFS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648200" y="2667000"/>
            <a:ext cx="1676400" cy="381000"/>
          </a:xfrm>
          <a:prstGeom prst="roundRect">
            <a:avLst>
              <a:gd name="adj" fmla="val 26999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Pig, Hive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81600" y="2362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≈SQL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29400" y="2362200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LINQ, SQL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50507" y="2362200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Sawzall</a:t>
            </a:r>
            <a:r>
              <a:rPr lang="en-US" dirty="0" smtClean="0"/>
              <a:t>, Java</a:t>
            </a:r>
            <a:endParaRPr lang="en-US" dirty="0"/>
          </a:p>
        </p:txBody>
      </p:sp>
      <p:sp>
        <p:nvSpPr>
          <p:cNvPr id="24" name="Left Arrow 23"/>
          <p:cNvSpPr/>
          <p:nvPr/>
        </p:nvSpPr>
        <p:spPr>
          <a:xfrm rot="5400000">
            <a:off x="6972300" y="5600700"/>
            <a:ext cx="457200" cy="533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4" grpId="0" animBg="1"/>
      <p:bldP spid="16" grpId="0" animBg="1"/>
      <p:bldP spid="17" grpId="0" animBg="1"/>
      <p:bldP spid="21" grpId="0"/>
      <p:bldP spid="22" grpId="0"/>
      <p:bldP spid="23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55638"/>
            <a:ext cx="8269816" cy="620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Astronomy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9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38325"/>
            <a:ext cx="7467600" cy="5849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Weather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Webs</a:t>
            </a:r>
            <a:endParaRPr lang="en-US" dirty="0"/>
          </a:p>
        </p:txBody>
      </p:sp>
      <p:pic>
        <p:nvPicPr>
          <p:cNvPr id="10244" name="Picture 4" descr="http://r1.3crowd.com/blyon/opte/maps/static/1069646562.LGL.2D.4096x4096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3306763" cy="33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64348" y="6248400"/>
            <a:ext cx="1197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Internet</a:t>
            </a:r>
            <a:endParaRPr lang="en-US" sz="2400" dirty="0"/>
          </a:p>
        </p:txBody>
      </p:sp>
      <p:pic>
        <p:nvPicPr>
          <p:cNvPr id="10246" name="Picture 6" descr="http://1.bp.blogspot.com/_P3kw8FQvTAU/TRCJ_vh8WzI/AAAAAAAAAFM/Wp1lD76CaEk/s1600/facebook_social_graph_connectio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23952"/>
            <a:ext cx="6403767" cy="31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83565" y="4355068"/>
            <a:ext cx="3098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Facebook friends graph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005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5388</TotalTime>
  <Words>1196</Words>
  <Application>Microsoft Office PowerPoint</Application>
  <PresentationFormat>On-screen Show (4:3)</PresentationFormat>
  <Paragraphs>542</Paragraphs>
  <Slides>60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Britannic Bold</vt:lpstr>
      <vt:lpstr>Calibri</vt:lpstr>
      <vt:lpstr>Calibri Light</vt:lpstr>
      <vt:lpstr>Candara</vt:lpstr>
      <vt:lpstr>Office Theme</vt:lpstr>
      <vt:lpstr>Big Data Platforms </vt:lpstr>
      <vt:lpstr>My work</vt:lpstr>
      <vt:lpstr>500 Years Ago</vt:lpstr>
      <vt:lpstr>The Laws of Planetary Motion</vt:lpstr>
      <vt:lpstr>The Large Hadron Collider</vt:lpstr>
      <vt:lpstr>Genetic Code</vt:lpstr>
      <vt:lpstr>Astronomy</vt:lpstr>
      <vt:lpstr>Weather</vt:lpstr>
      <vt:lpstr>The Webs</vt:lpstr>
      <vt:lpstr>Big Data</vt:lpstr>
      <vt:lpstr>Big Computers</vt:lpstr>
      <vt:lpstr>Talk Outline</vt:lpstr>
      <vt:lpstr>Design Space</vt:lpstr>
      <vt:lpstr>Dryad</vt:lpstr>
      <vt:lpstr>Dryad = Execution Layer</vt:lpstr>
      <vt:lpstr>2-D Piping</vt:lpstr>
      <vt:lpstr>Virtualized 2-D Pipelines</vt:lpstr>
      <vt:lpstr>Virtualized 2-D Pipelines</vt:lpstr>
      <vt:lpstr>Virtualized 2-D Pipelines</vt:lpstr>
      <vt:lpstr>Virtualized 2-D Pipelines</vt:lpstr>
      <vt:lpstr>Virtualized 2-D Pipelines</vt:lpstr>
      <vt:lpstr>Dryad Job Structure</vt:lpstr>
      <vt:lpstr>Dryad System Architecture</vt:lpstr>
      <vt:lpstr>Staging</vt:lpstr>
      <vt:lpstr>Talk Outline</vt:lpstr>
      <vt:lpstr>Distributed Collections</vt:lpstr>
      <vt:lpstr>LINQ</vt:lpstr>
      <vt:lpstr>LINQ = .Net+ Queries</vt:lpstr>
      <vt:lpstr>DryadLINQ = LINQ + Dryad</vt:lpstr>
      <vt:lpstr>Language Summary</vt:lpstr>
      <vt:lpstr>Very expressive</vt:lpstr>
      <vt:lpstr>Talk Outline</vt:lpstr>
      <vt:lpstr>Debugging DryadLINQ jobs</vt:lpstr>
      <vt:lpstr>Distributed performance counters</vt:lpstr>
      <vt:lpstr>Training Kinect</vt:lpstr>
      <vt:lpstr>Learn from Many Examples</vt:lpstr>
      <vt:lpstr>Talk Outline</vt:lpstr>
      <vt:lpstr>Bandwidth hierarchy</vt:lpstr>
      <vt:lpstr>Principles</vt:lpstr>
      <vt:lpstr>Streaming algorithms</vt:lpstr>
      <vt:lpstr>4 billion rows on 155 machines</vt:lpstr>
      <vt:lpstr>Spreadsheet operations</vt:lpstr>
      <vt:lpstr>Histograms</vt:lpstr>
      <vt:lpstr>Heat Maps</vt:lpstr>
      <vt:lpstr>Sketch distributed service</vt:lpstr>
      <vt:lpstr>DataSets = distributed objects</vt:lpstr>
      <vt:lpstr>Sketch Spreadsheet architecture</vt:lpstr>
      <vt:lpstr>DataSet API</vt:lpstr>
      <vt:lpstr>DataSet Implementations</vt:lpstr>
      <vt:lpstr>Map(f)</vt:lpstr>
      <vt:lpstr>Sketch(s)</vt:lpstr>
      <vt:lpstr>Zip</vt:lpstr>
      <vt:lpstr>Histograms</vt:lpstr>
      <vt:lpstr>Computing a histogram</vt:lpstr>
      <vt:lpstr>Some numbers</vt:lpstr>
      <vt:lpstr>Null Sketch</vt:lpstr>
      <vt:lpstr>Histogram computation</vt:lpstr>
      <vt:lpstr>Conclusions</vt:lpstr>
      <vt:lpstr>PowerPoint Presentation</vt:lpstr>
      <vt:lpstr>Data-Parallel Computation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Interacting with large distributed data sets with Sketch</dc:title>
  <dc:creator>Mihai Budiu</dc:creator>
  <cp:lastModifiedBy>Mihai Budiu</cp:lastModifiedBy>
  <cp:revision>47</cp:revision>
  <dcterms:created xsi:type="dcterms:W3CDTF">2014-10-01T05:06:39Z</dcterms:created>
  <dcterms:modified xsi:type="dcterms:W3CDTF">2014-10-11T02:01:50Z</dcterms:modified>
</cp:coreProperties>
</file>